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7"/>
  </p:notesMasterIdLst>
  <p:sldIdLst>
    <p:sldId id="256" r:id="rId2"/>
    <p:sldId id="257" r:id="rId3"/>
    <p:sldId id="258" r:id="rId4"/>
    <p:sldId id="259" r:id="rId5"/>
    <p:sldId id="267" r:id="rId6"/>
    <p:sldId id="268" r:id="rId7"/>
    <p:sldId id="269" r:id="rId8"/>
    <p:sldId id="266" r:id="rId9"/>
    <p:sldId id="305" r:id="rId10"/>
    <p:sldId id="274" r:id="rId11"/>
    <p:sldId id="275" r:id="rId12"/>
    <p:sldId id="304" r:id="rId13"/>
    <p:sldId id="287" r:id="rId14"/>
    <p:sldId id="288" r:id="rId15"/>
    <p:sldId id="260" r:id="rId16"/>
    <p:sldId id="276" r:id="rId17"/>
    <p:sldId id="277" r:id="rId18"/>
    <p:sldId id="278" r:id="rId19"/>
    <p:sldId id="279" r:id="rId20"/>
    <p:sldId id="280" r:id="rId21"/>
    <p:sldId id="281" r:id="rId22"/>
    <p:sldId id="282" r:id="rId23"/>
    <p:sldId id="283" r:id="rId24"/>
    <p:sldId id="284" r:id="rId25"/>
    <p:sldId id="285" r:id="rId26"/>
    <p:sldId id="286" r:id="rId27"/>
    <p:sldId id="290" r:id="rId28"/>
    <p:sldId id="289" r:id="rId29"/>
    <p:sldId id="262" r:id="rId30"/>
    <p:sldId id="270" r:id="rId31"/>
    <p:sldId id="271" r:id="rId32"/>
    <p:sldId id="272" r:id="rId33"/>
    <p:sldId id="273" r:id="rId34"/>
    <p:sldId id="293" r:id="rId35"/>
    <p:sldId id="298" r:id="rId36"/>
    <p:sldId id="302" r:id="rId37"/>
    <p:sldId id="306" r:id="rId38"/>
    <p:sldId id="300" r:id="rId39"/>
    <p:sldId id="263" r:id="rId40"/>
    <p:sldId id="291" r:id="rId41"/>
    <p:sldId id="292" r:id="rId42"/>
    <p:sldId id="294" r:id="rId43"/>
    <p:sldId id="296" r:id="rId44"/>
    <p:sldId id="264" r:id="rId45"/>
    <p:sldId id="265"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19" d="100"/>
          <a:sy n="119"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9B38D-4DAF-4223-AA6E-F5C63E33C6D4}" type="datetimeFigureOut">
              <a:rPr lang="fr-FR"/>
              <a:t>16/12/2014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CBB30-58C5-4553-9AAB-B48AED2355E7}" type="slidenum">
              <a:rPr lang="fr-FR"/>
              <a:t>‹#›</a:t>
            </a:fld>
            <a:endParaRPr lang="fr-FR"/>
          </a:p>
        </p:txBody>
      </p:sp>
    </p:spTree>
    <p:extLst>
      <p:ext uri="{BB962C8B-B14F-4D97-AF65-F5344CB8AC3E}">
        <p14:creationId xmlns:p14="http://schemas.microsoft.com/office/powerpoint/2010/main" val="39736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a:t>
            </a:fld>
            <a:endParaRPr lang="fr-FR"/>
          </a:p>
        </p:txBody>
      </p:sp>
    </p:spTree>
    <p:extLst>
      <p:ext uri="{BB962C8B-B14F-4D97-AF65-F5344CB8AC3E}">
        <p14:creationId xmlns:p14="http://schemas.microsoft.com/office/powerpoint/2010/main" val="6780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10</a:t>
            </a:fld>
            <a:endParaRPr lang="fr-FR"/>
          </a:p>
        </p:txBody>
      </p:sp>
    </p:spTree>
    <p:extLst>
      <p:ext uri="{BB962C8B-B14F-4D97-AF65-F5344CB8AC3E}">
        <p14:creationId xmlns:p14="http://schemas.microsoft.com/office/powerpoint/2010/main" val="372132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11</a:t>
            </a:fld>
            <a:endParaRPr lang="fr-FR"/>
          </a:p>
        </p:txBody>
      </p:sp>
    </p:spTree>
    <p:extLst>
      <p:ext uri="{BB962C8B-B14F-4D97-AF65-F5344CB8AC3E}">
        <p14:creationId xmlns:p14="http://schemas.microsoft.com/office/powerpoint/2010/main" val="1080493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12</a:t>
            </a:fld>
            <a:endParaRPr lang="fr-FR"/>
          </a:p>
        </p:txBody>
      </p:sp>
    </p:spTree>
    <p:extLst>
      <p:ext uri="{BB962C8B-B14F-4D97-AF65-F5344CB8AC3E}">
        <p14:creationId xmlns:p14="http://schemas.microsoft.com/office/powerpoint/2010/main" val="4003533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13</a:t>
            </a:fld>
            <a:endParaRPr lang="fr-FR"/>
          </a:p>
        </p:txBody>
      </p:sp>
    </p:spTree>
    <p:extLst>
      <p:ext uri="{BB962C8B-B14F-4D97-AF65-F5344CB8AC3E}">
        <p14:creationId xmlns:p14="http://schemas.microsoft.com/office/powerpoint/2010/main" val="74691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14</a:t>
            </a:fld>
            <a:endParaRPr lang="fr-FR"/>
          </a:p>
        </p:txBody>
      </p:sp>
    </p:spTree>
    <p:extLst>
      <p:ext uri="{BB962C8B-B14F-4D97-AF65-F5344CB8AC3E}">
        <p14:creationId xmlns:p14="http://schemas.microsoft.com/office/powerpoint/2010/main" val="134338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15</a:t>
            </a:fld>
            <a:endParaRPr lang="fr-FR"/>
          </a:p>
        </p:txBody>
      </p:sp>
    </p:spTree>
    <p:extLst>
      <p:ext uri="{BB962C8B-B14F-4D97-AF65-F5344CB8AC3E}">
        <p14:creationId xmlns:p14="http://schemas.microsoft.com/office/powerpoint/2010/main" val="194563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16</a:t>
            </a:fld>
            <a:endParaRPr lang="fr-FR"/>
          </a:p>
        </p:txBody>
      </p:sp>
    </p:spTree>
    <p:extLst>
      <p:ext uri="{BB962C8B-B14F-4D97-AF65-F5344CB8AC3E}">
        <p14:creationId xmlns:p14="http://schemas.microsoft.com/office/powerpoint/2010/main" val="913404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17</a:t>
            </a:fld>
            <a:endParaRPr lang="fr-FR"/>
          </a:p>
        </p:txBody>
      </p:sp>
    </p:spTree>
    <p:extLst>
      <p:ext uri="{BB962C8B-B14F-4D97-AF65-F5344CB8AC3E}">
        <p14:creationId xmlns:p14="http://schemas.microsoft.com/office/powerpoint/2010/main" val="3289094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18</a:t>
            </a:fld>
            <a:endParaRPr lang="fr-FR"/>
          </a:p>
        </p:txBody>
      </p:sp>
    </p:spTree>
    <p:extLst>
      <p:ext uri="{BB962C8B-B14F-4D97-AF65-F5344CB8AC3E}">
        <p14:creationId xmlns:p14="http://schemas.microsoft.com/office/powerpoint/2010/main" val="34007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19</a:t>
            </a:fld>
            <a:endParaRPr lang="fr-FR"/>
          </a:p>
        </p:txBody>
      </p:sp>
    </p:spTree>
    <p:extLst>
      <p:ext uri="{BB962C8B-B14F-4D97-AF65-F5344CB8AC3E}">
        <p14:creationId xmlns:p14="http://schemas.microsoft.com/office/powerpoint/2010/main" val="329711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a:t>
            </a:fld>
            <a:endParaRPr lang="fr-FR"/>
          </a:p>
        </p:txBody>
      </p:sp>
    </p:spTree>
    <p:extLst>
      <p:ext uri="{BB962C8B-B14F-4D97-AF65-F5344CB8AC3E}">
        <p14:creationId xmlns:p14="http://schemas.microsoft.com/office/powerpoint/2010/main" val="1716674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20</a:t>
            </a:fld>
            <a:endParaRPr lang="fr-FR"/>
          </a:p>
        </p:txBody>
      </p:sp>
    </p:spTree>
    <p:extLst>
      <p:ext uri="{BB962C8B-B14F-4D97-AF65-F5344CB8AC3E}">
        <p14:creationId xmlns:p14="http://schemas.microsoft.com/office/powerpoint/2010/main" val="3475807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21</a:t>
            </a:fld>
            <a:endParaRPr lang="fr-FR"/>
          </a:p>
        </p:txBody>
      </p:sp>
    </p:spTree>
    <p:extLst>
      <p:ext uri="{BB962C8B-B14F-4D97-AF65-F5344CB8AC3E}">
        <p14:creationId xmlns:p14="http://schemas.microsoft.com/office/powerpoint/2010/main" val="3097140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22</a:t>
            </a:fld>
            <a:endParaRPr lang="fr-FR"/>
          </a:p>
        </p:txBody>
      </p:sp>
    </p:spTree>
    <p:extLst>
      <p:ext uri="{BB962C8B-B14F-4D97-AF65-F5344CB8AC3E}">
        <p14:creationId xmlns:p14="http://schemas.microsoft.com/office/powerpoint/2010/main" val="1192680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23</a:t>
            </a:fld>
            <a:endParaRPr lang="fr-FR"/>
          </a:p>
        </p:txBody>
      </p:sp>
    </p:spTree>
    <p:extLst>
      <p:ext uri="{BB962C8B-B14F-4D97-AF65-F5344CB8AC3E}">
        <p14:creationId xmlns:p14="http://schemas.microsoft.com/office/powerpoint/2010/main" val="2194536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24</a:t>
            </a:fld>
            <a:endParaRPr lang="fr-FR"/>
          </a:p>
        </p:txBody>
      </p:sp>
    </p:spTree>
    <p:extLst>
      <p:ext uri="{BB962C8B-B14F-4D97-AF65-F5344CB8AC3E}">
        <p14:creationId xmlns:p14="http://schemas.microsoft.com/office/powerpoint/2010/main" val="37714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25</a:t>
            </a:fld>
            <a:endParaRPr lang="fr-FR"/>
          </a:p>
        </p:txBody>
      </p:sp>
    </p:spTree>
    <p:extLst>
      <p:ext uri="{BB962C8B-B14F-4D97-AF65-F5344CB8AC3E}">
        <p14:creationId xmlns:p14="http://schemas.microsoft.com/office/powerpoint/2010/main" val="2068606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26</a:t>
            </a:fld>
            <a:endParaRPr lang="fr-FR"/>
          </a:p>
        </p:txBody>
      </p:sp>
    </p:spTree>
    <p:extLst>
      <p:ext uri="{BB962C8B-B14F-4D97-AF65-F5344CB8AC3E}">
        <p14:creationId xmlns:p14="http://schemas.microsoft.com/office/powerpoint/2010/main" val="40906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27</a:t>
            </a:fld>
            <a:endParaRPr lang="fr-FR"/>
          </a:p>
        </p:txBody>
      </p:sp>
    </p:spTree>
    <p:extLst>
      <p:ext uri="{BB962C8B-B14F-4D97-AF65-F5344CB8AC3E}">
        <p14:creationId xmlns:p14="http://schemas.microsoft.com/office/powerpoint/2010/main" val="1340427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28</a:t>
            </a:fld>
            <a:endParaRPr lang="fr-FR"/>
          </a:p>
        </p:txBody>
      </p:sp>
    </p:spTree>
    <p:extLst>
      <p:ext uri="{BB962C8B-B14F-4D97-AF65-F5344CB8AC3E}">
        <p14:creationId xmlns:p14="http://schemas.microsoft.com/office/powerpoint/2010/main" val="1569645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part, we are going to study the General Architecture. </a:t>
            </a:r>
            <a:br>
              <a:rPr lang="en-US"/>
            </a:br>
            <a:endParaRPr lang="en-US"/>
          </a:p>
          <a:p>
            <a:r>
              <a:rPr lang="en-US"/>
              <a:t>Here is the general architecture diagram. We can see the 5 modules interacting with each other. </a:t>
            </a:r>
            <a:br>
              <a:rPr lang="en-US"/>
            </a:br>
            <a:endParaRPr lang="en-US"/>
          </a:p>
          <a:p>
            <a:r>
              <a:rPr lang="en-US"/>
              <a:t>The User Interface interacts with the environment generating events handled by the model. This module interact with the Artificial Intelligence.</a:t>
            </a:r>
          </a:p>
          <a:p>
            <a:r>
              <a:rPr lang="en-US"/>
              <a:t>In our project, it will be the MCTS algorithm, connected together thanks to a converter.</a:t>
            </a:r>
          </a:p>
          <a:p>
            <a:r>
              <a:rPr lang="en-US"/>
              <a:t>But by implementing a single interface, it will be possible for the model to interact with a bot, an other one Artificial Intelligence created by other people. Then, it will be possible to use a bot from the site Arimaa.com</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30</a:t>
            </a:fld>
            <a:endParaRPr lang="fr-FR"/>
          </a:p>
        </p:txBody>
      </p:sp>
    </p:spTree>
    <p:extLst>
      <p:ext uri="{BB962C8B-B14F-4D97-AF65-F5344CB8AC3E}">
        <p14:creationId xmlns:p14="http://schemas.microsoft.com/office/powerpoint/2010/main" val="274051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presentation of our project. Our purpose will be to build an Artificial Intelligence for a 2 players strategy board game, but not entirely solved like checkers, or Dames in French, but not to much studied like Chess.</a:t>
            </a:r>
          </a:p>
          <a:p>
            <a:r>
              <a:rPr lang="en-US"/>
              <a:t>For our Artificial Intelligence, we will use the MCTS algorithm, a very knowed algorithm able to calculate one of the best moves to play. The MCTS algorithm don't guess all moves possible, it just select the best moves and develop them, to see where they leads. Then, it computes statistics to make it possible to select a move.</a:t>
            </a:r>
          </a:p>
          <a:p>
            <a:r>
              <a:rPr lang="en-US"/>
              <a:t>Then we will apply the algorithm to game, beginning by simple one like TicTacToe, or Morpion, and Connect 4, or Puissance 4. Then, we will apply to the non solved game Arimaa, similar to Chess when we see the board, but with so much possibilities it is impossible to solve it with a computer.</a:t>
            </a:r>
            <a:br>
              <a:rPr lang="en-US"/>
            </a:br>
            <a:endParaRPr lang="en-US"/>
          </a:p>
          <a:p>
            <a:r>
              <a:rPr lang="en-US"/>
              <a:t>We will choose away to compute the tree of moves, between different types of parallelization. </a:t>
            </a:r>
            <a:br>
              <a:rPr lang="en-US"/>
            </a:br>
            <a:endParaRPr lang="en-US"/>
          </a:p>
          <a:p>
            <a:r>
              <a:rPr lang="en-US"/>
              <a:t>To improve the power of our computation, we will run it using CPU parallelization of our computers, then GPU parallelization on our graphical card of our computers, and Finally in Grid'5000, The cluster of computers handled by the IRISA.</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a:t>
            </a:fld>
            <a:endParaRPr lang="fr-FR"/>
          </a:p>
        </p:txBody>
      </p:sp>
    </p:spTree>
    <p:extLst>
      <p:ext uri="{BB962C8B-B14F-4D97-AF65-F5344CB8AC3E}">
        <p14:creationId xmlns:p14="http://schemas.microsoft.com/office/powerpoint/2010/main" val="843861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Let's see what is in this modules. The first module is the User Interface, which communicate with the player via the menu mode, and the representation of the game, the board. It will create events, and send them to the Model, to be treated.</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31</a:t>
            </a:fld>
            <a:endParaRPr lang="fr-FR"/>
          </a:p>
        </p:txBody>
      </p:sp>
    </p:spTree>
    <p:extLst>
      <p:ext uri="{BB962C8B-B14F-4D97-AF65-F5344CB8AC3E}">
        <p14:creationId xmlns:p14="http://schemas.microsoft.com/office/powerpoint/2010/main" val="2469448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model will contains the game itself. What is the game here.</a:t>
            </a:r>
          </a:p>
          <a:p>
            <a:r>
              <a:rPr lang="en-US"/>
              <a:t>It will be the board, the place of all pieces, but the rules as well. </a:t>
            </a:r>
            <a:br>
              <a:rPr lang="en-US"/>
            </a:br>
            <a:endParaRPr lang="en-US"/>
          </a:p>
          <a:p>
            <a:r>
              <a:rPr lang="en-US"/>
              <a:t>It will be able to call the Artificial Intelligence via the converter.</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32</a:t>
            </a:fld>
            <a:endParaRPr lang="fr-FR"/>
          </a:p>
        </p:txBody>
      </p:sp>
    </p:spTree>
    <p:extLst>
      <p:ext uri="{BB962C8B-B14F-4D97-AF65-F5344CB8AC3E}">
        <p14:creationId xmlns:p14="http://schemas.microsoft.com/office/powerpoint/2010/main" val="4223605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converter module is a simple interface that makes interact the Model and the MCTS algorithm module. It will send the state of the board in this sense, and send the correct move in the other sense.</a:t>
            </a:r>
            <a:br>
              <a:rPr lang="en-US"/>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33</a:t>
            </a:fld>
            <a:endParaRPr lang="fr-FR"/>
          </a:p>
        </p:txBody>
      </p:sp>
    </p:spTree>
    <p:extLst>
      <p:ext uri="{BB962C8B-B14F-4D97-AF65-F5344CB8AC3E}">
        <p14:creationId xmlns:p14="http://schemas.microsoft.com/office/powerpoint/2010/main" val="3680975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MCTS algorithm</a:t>
            </a:r>
            <a:br>
              <a:rPr lang="fr-FR"/>
            </a:br>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378776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34</a:t>
            </a:fld>
            <a:endParaRPr lang="fr-FR"/>
          </a:p>
        </p:txBody>
      </p:sp>
    </p:spTree>
    <p:extLst>
      <p:ext uri="{BB962C8B-B14F-4D97-AF65-F5344CB8AC3E}">
        <p14:creationId xmlns:p14="http://schemas.microsoft.com/office/powerpoint/2010/main" val="2491778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35</a:t>
            </a:fld>
            <a:endParaRPr lang="fr-FR"/>
          </a:p>
        </p:txBody>
      </p:sp>
    </p:spTree>
    <p:extLst>
      <p:ext uri="{BB962C8B-B14F-4D97-AF65-F5344CB8AC3E}">
        <p14:creationId xmlns:p14="http://schemas.microsoft.com/office/powerpoint/2010/main" val="1544464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36</a:t>
            </a:fld>
            <a:endParaRPr lang="fr-FR"/>
          </a:p>
        </p:txBody>
      </p:sp>
    </p:spTree>
    <p:extLst>
      <p:ext uri="{BB962C8B-B14F-4D97-AF65-F5344CB8AC3E}">
        <p14:creationId xmlns:p14="http://schemas.microsoft.com/office/powerpoint/2010/main" val="1555858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37</a:t>
            </a:fld>
            <a:endParaRPr lang="fr-FR"/>
          </a:p>
        </p:txBody>
      </p:sp>
    </p:spTree>
    <p:extLst>
      <p:ext uri="{BB962C8B-B14F-4D97-AF65-F5344CB8AC3E}">
        <p14:creationId xmlns:p14="http://schemas.microsoft.com/office/powerpoint/2010/main" val="3735109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4CBB30-58C5-4553-9AAB-B48AED2355E7}" type="slidenum">
              <a:rPr lang="fr-FR"/>
              <a:t>38</a:t>
            </a:fld>
            <a:endParaRPr lang="fr-FR"/>
          </a:p>
        </p:txBody>
      </p:sp>
    </p:spTree>
    <p:extLst>
      <p:ext uri="{BB962C8B-B14F-4D97-AF65-F5344CB8AC3E}">
        <p14:creationId xmlns:p14="http://schemas.microsoft.com/office/powerpoint/2010/main" val="3828304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39</a:t>
            </a:fld>
            <a:endParaRPr lang="fr-FR"/>
          </a:p>
        </p:txBody>
      </p:sp>
    </p:spTree>
    <p:extLst>
      <p:ext uri="{BB962C8B-B14F-4D97-AF65-F5344CB8AC3E}">
        <p14:creationId xmlns:p14="http://schemas.microsoft.com/office/powerpoint/2010/main" val="36218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a:t>
            </a:fld>
            <a:endParaRPr lang="fr-FR"/>
          </a:p>
        </p:txBody>
      </p:sp>
    </p:spTree>
    <p:extLst>
      <p:ext uri="{BB962C8B-B14F-4D97-AF65-F5344CB8AC3E}">
        <p14:creationId xmlns:p14="http://schemas.microsoft.com/office/powerpoint/2010/main" val="2989362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40</a:t>
            </a:fld>
            <a:endParaRPr lang="fr-FR"/>
          </a:p>
        </p:txBody>
      </p:sp>
    </p:spTree>
    <p:extLst>
      <p:ext uri="{BB962C8B-B14F-4D97-AF65-F5344CB8AC3E}">
        <p14:creationId xmlns:p14="http://schemas.microsoft.com/office/powerpoint/2010/main" val="4205367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41</a:t>
            </a:fld>
            <a:endParaRPr lang="fr-FR"/>
          </a:p>
        </p:txBody>
      </p:sp>
    </p:spTree>
    <p:extLst>
      <p:ext uri="{BB962C8B-B14F-4D97-AF65-F5344CB8AC3E}">
        <p14:creationId xmlns:p14="http://schemas.microsoft.com/office/powerpoint/2010/main" val="155592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42</a:t>
            </a:fld>
            <a:endParaRPr lang="fr-FR"/>
          </a:p>
        </p:txBody>
      </p:sp>
    </p:spTree>
    <p:extLst>
      <p:ext uri="{BB962C8B-B14F-4D97-AF65-F5344CB8AC3E}">
        <p14:creationId xmlns:p14="http://schemas.microsoft.com/office/powerpoint/2010/main" val="292198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43</a:t>
            </a:fld>
            <a:endParaRPr lang="fr-FR"/>
          </a:p>
        </p:txBody>
      </p:sp>
    </p:spTree>
    <p:extLst>
      <p:ext uri="{BB962C8B-B14F-4D97-AF65-F5344CB8AC3E}">
        <p14:creationId xmlns:p14="http://schemas.microsoft.com/office/powerpoint/2010/main" val="82080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44</a:t>
            </a:fld>
            <a:endParaRPr lang="fr-FR"/>
          </a:p>
        </p:txBody>
      </p:sp>
    </p:spTree>
    <p:extLst>
      <p:ext uri="{BB962C8B-B14F-4D97-AF65-F5344CB8AC3E}">
        <p14:creationId xmlns:p14="http://schemas.microsoft.com/office/powerpoint/2010/main" val="4205079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45</a:t>
            </a:fld>
            <a:endParaRPr lang="fr-FR"/>
          </a:p>
        </p:txBody>
      </p:sp>
    </p:spTree>
    <p:extLst>
      <p:ext uri="{BB962C8B-B14F-4D97-AF65-F5344CB8AC3E}">
        <p14:creationId xmlns:p14="http://schemas.microsoft.com/office/powerpoint/2010/main" val="40898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5</a:t>
            </a:fld>
            <a:endParaRPr lang="fr-FR"/>
          </a:p>
        </p:txBody>
      </p:sp>
    </p:spTree>
    <p:extLst>
      <p:ext uri="{BB962C8B-B14F-4D97-AF65-F5344CB8AC3E}">
        <p14:creationId xmlns:p14="http://schemas.microsoft.com/office/powerpoint/2010/main" val="20214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6</a:t>
            </a:fld>
            <a:endParaRPr lang="fr-FR"/>
          </a:p>
        </p:txBody>
      </p:sp>
    </p:spTree>
    <p:extLst>
      <p:ext uri="{BB962C8B-B14F-4D97-AF65-F5344CB8AC3E}">
        <p14:creationId xmlns:p14="http://schemas.microsoft.com/office/powerpoint/2010/main" val="394663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7</a:t>
            </a:fld>
            <a:endParaRPr lang="fr-FR"/>
          </a:p>
        </p:txBody>
      </p:sp>
    </p:spTree>
    <p:extLst>
      <p:ext uri="{BB962C8B-B14F-4D97-AF65-F5344CB8AC3E}">
        <p14:creationId xmlns:p14="http://schemas.microsoft.com/office/powerpoint/2010/main" val="222327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8</a:t>
            </a:fld>
            <a:endParaRPr lang="fr-FR"/>
          </a:p>
        </p:txBody>
      </p:sp>
    </p:spTree>
    <p:extLst>
      <p:ext uri="{BB962C8B-B14F-4D97-AF65-F5344CB8AC3E}">
        <p14:creationId xmlns:p14="http://schemas.microsoft.com/office/powerpoint/2010/main" val="1177483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C4CBB30-58C5-4553-9AAB-B48AED2355E7}" type="slidenum">
              <a:rPr lang="fr-FR"/>
              <a:t>9</a:t>
            </a:fld>
            <a:endParaRPr lang="fr-FR"/>
          </a:p>
        </p:txBody>
      </p:sp>
    </p:spTree>
    <p:extLst>
      <p:ext uri="{BB962C8B-B14F-4D97-AF65-F5344CB8AC3E}">
        <p14:creationId xmlns:p14="http://schemas.microsoft.com/office/powerpoint/2010/main" val="274366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86299045"/>
      </p:ext>
    </p:extLst>
  </p:cSld>
  <p:clrMapOvr>
    <a:masterClrMapping/>
  </p:clrMapOvr>
  <p:transition spd="slow">
    <p:push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282910723"/>
      </p:ext>
    </p:extLst>
  </p:cSld>
  <p:clrMapOvr>
    <a:masterClrMapping/>
  </p:clrMapOvr>
  <p:transition spd="slow">
    <p:push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dirty="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408553309"/>
      </p:ext>
    </p:extLst>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313793876"/>
      </p:ext>
    </p:extLst>
  </p:cSld>
  <p:clrMapOvr>
    <a:masterClrMapping/>
  </p:clrMapOvr>
  <p:transition spd="slow">
    <p:push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fld id="{9991FB66-728A-48B1-90A3-525CB0CD7086}" type="datetimeFigureOut">
              <a:rPr lang="fr-FR" smtClean="0"/>
              <a:t>16/12/2014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564400023"/>
      </p:ext>
    </p:extLst>
  </p:cSld>
  <p:clrMapOvr>
    <a:masterClrMapping/>
  </p:clrMapOvr>
  <p:transition spd="slow">
    <p:push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1928897856"/>
      </p:ext>
    </p:extLst>
  </p:cSld>
  <p:clrMapOvr>
    <a:masterClrMapping/>
  </p:clrMapOvr>
  <p:transition spd="slow">
    <p:push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dirty="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9991FB66-728A-48B1-90A3-525CB0CD7086}" type="datetimeFigureOut">
              <a:rPr lang="fr-FR" smtClean="0"/>
              <a:t>16/12/2014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20611686"/>
      </p:ext>
    </p:extLst>
  </p:cSld>
  <p:clrMapOvr>
    <a:masterClrMapping/>
  </p:clrMapOvr>
  <p:transition spd="slow">
    <p:push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Date Placeholder 2"/>
          <p:cNvSpPr>
            <a:spLocks noGrp="1"/>
          </p:cNvSpPr>
          <p:nvPr>
            <p:ph type="dt" sz="half" idx="10"/>
          </p:nvPr>
        </p:nvSpPr>
        <p:spPr/>
        <p:txBody>
          <a:bodyPr/>
          <a:lstStyle/>
          <a:p>
            <a:fld id="{9991FB66-728A-48B1-90A3-525CB0CD7086}" type="datetimeFigureOut">
              <a:rPr lang="fr-FR" smtClean="0"/>
              <a:t>16/12/2014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4234492038"/>
      </p:ext>
    </p:extLst>
  </p:cSld>
  <p:clrMapOvr>
    <a:masterClrMapping/>
  </p:clrMapOvr>
  <p:transition spd="slow">
    <p:push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1FB66-728A-48B1-90A3-525CB0CD7086}" type="datetimeFigureOut">
              <a:rPr lang="fr-FR" smtClean="0"/>
              <a:t>16/12/2014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304542330"/>
      </p:ext>
    </p:extLst>
  </p:cSld>
  <p:clrMapOvr>
    <a:masterClrMapping/>
  </p:clrMapOvr>
  <p:transition spd="slow">
    <p:push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2877241505"/>
      </p:ext>
    </p:extLst>
  </p:cSld>
  <p:clrMapOvr>
    <a:masterClrMapping/>
  </p:clrMapOvr>
  <p:transition spd="slow">
    <p:push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fld id="{9991FB66-728A-48B1-90A3-525CB0CD7086}" type="datetimeFigureOut">
              <a:rPr lang="fr-FR" smtClean="0"/>
              <a:t>16/12/2014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9A2A0C-D44F-4523-8D1A-D12B62504EB2}" type="slidenum">
              <a:rPr lang="fr-FR" smtClean="0"/>
              <a:t>‹#›</a:t>
            </a:fld>
            <a:endParaRPr lang="fr-FR"/>
          </a:p>
        </p:txBody>
      </p:sp>
    </p:spTree>
    <p:extLst>
      <p:ext uri="{BB962C8B-B14F-4D97-AF65-F5344CB8AC3E}">
        <p14:creationId xmlns:p14="http://schemas.microsoft.com/office/powerpoint/2010/main" val="844217190"/>
      </p:ext>
    </p:extLst>
  </p:cSld>
  <p:clrMapOvr>
    <a:masterClrMapping/>
  </p:clrMapOvr>
  <p:transition spd="slow">
    <p:push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1FB66-728A-48B1-90A3-525CB0CD7086}" type="datetimeFigureOut">
              <a:rPr lang="fr-FR" smtClean="0"/>
              <a:t>16/12/2014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A2A0C-D44F-4523-8D1A-D12B62504EB2}" type="slidenum">
              <a:rPr lang="fr-FR" smtClean="0"/>
              <a:t>‹#›</a:t>
            </a:fld>
            <a:endParaRPr lang="fr-FR"/>
          </a:p>
        </p:txBody>
      </p:sp>
    </p:spTree>
    <p:extLst>
      <p:ext uri="{BB962C8B-B14F-4D97-AF65-F5344CB8AC3E}">
        <p14:creationId xmlns:p14="http://schemas.microsoft.com/office/powerpoint/2010/main" val="281135996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slow">
    <p:push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7.jpeg"/><Relationship Id="rId7"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Project Presentation</a:t>
            </a: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634567506"/>
      </p:ext>
    </p:extLst>
  </p:cSld>
  <p:clrMapOvr>
    <a:masterClrMapping/>
  </p:clrMapOvr>
  <p:transition spd="slow">
    <p:push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71560" y="762010"/>
            <a:ext cx="9037928" cy="2451100"/>
          </a:xfrm>
          <a:prstGeom prst="rect">
            <a:avLst/>
          </a:prstGeom>
        </p:spPr>
      </p:pic>
      <p:sp>
        <p:nvSpPr>
          <p:cNvPr id="2" name="Titre 1"/>
          <p:cNvSpPr>
            <a:spLocks noGrp="1"/>
          </p:cNvSpPr>
          <p:nvPr>
            <p:ph type="title"/>
          </p:nvPr>
        </p:nvSpPr>
        <p:spPr/>
        <p:txBody>
          <a:bodyPr/>
          <a:lstStyle/>
          <a:p>
            <a:r>
              <a:rPr lang="fr-FR"/>
              <a:t>Search tree</a:t>
            </a:r>
          </a:p>
        </p:txBody>
      </p:sp>
      <p:sp>
        <p:nvSpPr>
          <p:cNvPr id="5" name="ZoneTexte 4"/>
          <p:cNvSpPr txBox="1"/>
          <p:nvPr/>
        </p:nvSpPr>
        <p:spPr>
          <a:xfrm>
            <a:off x="3708916" y="4901995"/>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235553022"/>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Tree1.png"/>
          <p:cNvPicPr>
            <a:picLocks noChangeAspect="1"/>
          </p:cNvPicPr>
          <p:nvPr/>
        </p:nvPicPr>
        <p:blipFill>
          <a:blip r:embed="rId3"/>
          <a:stretch>
            <a:fillRect/>
          </a:stretch>
        </p:blipFill>
        <p:spPr>
          <a:xfrm>
            <a:off x="904885" y="1552585"/>
            <a:ext cx="9037928" cy="2451100"/>
          </a:xfrm>
          <a:prstGeom prst="rect">
            <a:avLst/>
          </a:prstGeom>
        </p:spPr>
      </p:pic>
      <p:pic>
        <p:nvPicPr>
          <p:cNvPr id="3" name="Image 2" descr="Tree2.png"/>
          <p:cNvPicPr>
            <a:picLocks noChangeAspect="1"/>
          </p:cNvPicPr>
          <p:nvPr/>
        </p:nvPicPr>
        <p:blipFill>
          <a:blip r:embed="rId4"/>
          <a:stretch>
            <a:fillRect/>
          </a:stretch>
        </p:blipFill>
        <p:spPr>
          <a:xfrm>
            <a:off x="466735" y="781060"/>
            <a:ext cx="10137775" cy="4022725"/>
          </a:xfrm>
          <a:prstGeom prst="rect">
            <a:avLst/>
          </a:prstGeom>
        </p:spPr>
      </p:pic>
      <p:sp>
        <p:nvSpPr>
          <p:cNvPr id="2" name="Titre 1"/>
          <p:cNvSpPr>
            <a:spLocks noGrp="1"/>
          </p:cNvSpPr>
          <p:nvPr>
            <p:ph type="title"/>
          </p:nvPr>
        </p:nvSpPr>
        <p:spPr/>
        <p:txBody>
          <a:bodyPr/>
          <a:lstStyle/>
          <a:p>
            <a:r>
              <a:rPr lang="fr-FR"/>
              <a:t>Search tree</a:t>
            </a:r>
          </a:p>
        </p:txBody>
      </p:sp>
      <p:sp>
        <p:nvSpPr>
          <p:cNvPr id="6" name="ZoneTexte 5"/>
          <p:cNvSpPr txBox="1"/>
          <p:nvPr/>
        </p:nvSpPr>
        <p:spPr>
          <a:xfrm>
            <a:off x="3705225" y="4895850"/>
            <a:ext cx="5895975" cy="1384995"/>
          </a:xfrm>
          <a:prstGeom prst="rect">
            <a:avLst/>
          </a:prstGeom>
        </p:spPr>
        <p:txBody>
          <a:bodyPr rtlCol="0">
            <a:spAutoFit/>
          </a:bodyPr>
          <a:lstStyle/>
          <a:p>
            <a:r>
              <a:rPr lang="en-US" sz="2800"/>
              <a:t>In a search tree :</a:t>
            </a:r>
            <a:r>
              <a:rPr lang="en-US"/>
              <a:t/>
            </a:r>
            <a:br>
              <a:rPr lang="en-US"/>
            </a:br>
            <a:r>
              <a:rPr lang="en-US" sz="2800">
                <a:solidFill>
                  <a:srgbClr val="000000"/>
                </a:solidFill>
                <a:latin typeface="Calibri"/>
              </a:rPr>
              <a:t>- </a:t>
            </a:r>
            <a:r>
              <a:rPr lang="en-US" sz="2800"/>
              <a:t>each node is a position.</a:t>
            </a:r>
          </a:p>
          <a:p>
            <a:r>
              <a:rPr lang="en-US" sz="2800"/>
              <a:t>- each edge is a move.</a:t>
            </a:r>
            <a:endParaRPr lang="fr-FR" sz="2800"/>
          </a:p>
        </p:txBody>
      </p:sp>
    </p:spTree>
    <p:extLst>
      <p:ext uri="{BB962C8B-B14F-4D97-AF65-F5344CB8AC3E}">
        <p14:creationId xmlns:p14="http://schemas.microsoft.com/office/powerpoint/2010/main" val="3216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771535" y="361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Which algorithm to use ?</a:t>
            </a:r>
          </a:p>
        </p:txBody>
      </p:sp>
      <p:sp>
        <p:nvSpPr>
          <p:cNvPr id="6" name="Espace réservé du contenu 5"/>
          <p:cNvSpPr>
            <a:spLocks noGrp="1"/>
          </p:cNvSpPr>
          <p:nvPr>
            <p:ph idx="1"/>
          </p:nvPr>
        </p:nvSpPr>
        <p:spPr>
          <a:xfrm>
            <a:off x="695335" y="1685935"/>
            <a:ext cx="10515600" cy="1465263"/>
          </a:xfrm>
        </p:spPr>
        <p:txBody>
          <a:bodyPr>
            <a:normAutofit/>
          </a:bodyPr>
          <a:lstStyle/>
          <a:p>
            <a:pPr marL="0" indent="0">
              <a:buNone/>
            </a:pPr>
            <a:r>
              <a:rPr lang="en-US">
                <a:solidFill>
                  <a:srgbClr val="000000"/>
                </a:solidFill>
                <a:latin typeface="Calibri" charset="0"/>
              </a:rPr>
              <a:t>Branching factor : average number of moves given a position</a:t>
            </a:r>
            <a:endParaRPr lang="fr-FR">
              <a:solidFill>
                <a:srgbClr val="000000"/>
              </a:solidFill>
              <a:latin typeface="Calibri" charset="0"/>
            </a:endParaRPr>
          </a:p>
        </p:txBody>
      </p:sp>
      <p:sp>
        <p:nvSpPr>
          <p:cNvPr id="7" name="ZoneTexte 6"/>
          <p:cNvSpPr txBox="1"/>
          <p:nvPr/>
        </p:nvSpPr>
        <p:spPr>
          <a:xfrm>
            <a:off x="571510" y="3105160"/>
            <a:ext cx="278130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Chess </a:t>
            </a:r>
          </a:p>
          <a:p>
            <a:pPr algn="ctr"/>
            <a:r>
              <a:rPr lang="en-US" sz="2800">
                <a:latin typeface="Calibri" charset="0"/>
              </a:rPr>
              <a:t>Game of Go </a:t>
            </a:r>
          </a:p>
          <a:p>
            <a:pPr algn="ctr"/>
            <a:r>
              <a:rPr lang="en-US" sz="2800">
                <a:latin typeface="Calibri" charset="0"/>
              </a:rPr>
              <a:t>Arimaa</a:t>
            </a:r>
            <a:endParaRPr lang="fr-FR" sz="2800">
              <a:solidFill>
                <a:srgbClr val="000000"/>
              </a:solidFill>
              <a:latin typeface="Calibri" charset="0"/>
            </a:endParaRPr>
          </a:p>
        </p:txBody>
      </p:sp>
      <p:sp>
        <p:nvSpPr>
          <p:cNvPr id="8" name="ZoneTexte 7"/>
          <p:cNvSpPr txBox="1"/>
          <p:nvPr/>
        </p:nvSpPr>
        <p:spPr>
          <a:xfrm>
            <a:off x="3352810" y="3105160"/>
            <a:ext cx="4648200" cy="138430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35</a:t>
            </a:r>
          </a:p>
          <a:p>
            <a:pPr algn="ctr"/>
            <a:r>
              <a:rPr lang="en-US" sz="2800">
                <a:latin typeface="Calibri" charset="0"/>
              </a:rPr>
              <a:t>250</a:t>
            </a:r>
          </a:p>
          <a:p>
            <a:pPr algn="ctr"/>
            <a:r>
              <a:rPr lang="en-US" sz="2800">
                <a:latin typeface="Calibri" charset="0"/>
              </a:rPr>
              <a:t>20 000</a:t>
            </a:r>
            <a:endParaRPr lang="fr-FR" sz="2800">
              <a:solidFill>
                <a:srgbClr val="000000"/>
              </a:solidFill>
              <a:latin typeface="Calibri" charset="0"/>
            </a:endParaRPr>
          </a:p>
        </p:txBody>
      </p:sp>
      <p:sp>
        <p:nvSpPr>
          <p:cNvPr id="10" name="ZoneTexte 9"/>
          <p:cNvSpPr txBox="1"/>
          <p:nvPr/>
        </p:nvSpPr>
        <p:spPr>
          <a:xfrm>
            <a:off x="3352810" y="2581285"/>
            <a:ext cx="4648200" cy="523220"/>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Average number of moves</a:t>
            </a:r>
            <a:endParaRPr lang="fr-FR" sz="2800">
              <a:solidFill>
                <a:srgbClr val="000000"/>
              </a:solidFill>
              <a:latin typeface="Calibri" charset="0"/>
            </a:endParaRPr>
          </a:p>
        </p:txBody>
      </p:sp>
      <p:sp>
        <p:nvSpPr>
          <p:cNvPr id="11" name="ZoneTexte 10"/>
          <p:cNvSpPr txBox="1"/>
          <p:nvPr/>
        </p:nvSpPr>
        <p:spPr>
          <a:xfrm>
            <a:off x="571510" y="2581285"/>
            <a:ext cx="278130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Game</a:t>
            </a:r>
            <a:endParaRPr lang="fr-FR" sz="2800">
              <a:solidFill>
                <a:srgbClr val="000000"/>
              </a:solidFill>
              <a:latin typeface="Calibri" charset="0"/>
            </a:endParaRPr>
          </a:p>
        </p:txBody>
      </p:sp>
      <p:sp>
        <p:nvSpPr>
          <p:cNvPr id="12" name="Espace réservé du contenu 5"/>
          <p:cNvSpPr txBox="1">
            <a:spLocks/>
          </p:cNvSpPr>
          <p:nvPr/>
        </p:nvSpPr>
        <p:spPr>
          <a:xfrm>
            <a:off x="828685" y="4905385"/>
            <a:ext cx="10515600" cy="146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0000"/>
                </a:solidFill>
                <a:latin typeface="Calibri" charset="0"/>
              </a:rPr>
              <a:t>Monte Carlo Tree Search : cutting edge of the AI research algorithm.</a:t>
            </a:r>
          </a:p>
        </p:txBody>
      </p:sp>
      <p:sp>
        <p:nvSpPr>
          <p:cNvPr id="13" name="ZoneTexte 12"/>
          <p:cNvSpPr txBox="1"/>
          <p:nvPr/>
        </p:nvSpPr>
        <p:spPr>
          <a:xfrm>
            <a:off x="8001010" y="2581285"/>
            <a:ext cx="3219450" cy="52387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A.I. used</a:t>
            </a:r>
            <a:endParaRPr lang="fr-FR" sz="2800">
              <a:solidFill>
                <a:srgbClr val="000000"/>
              </a:solidFill>
              <a:latin typeface="Calibri" charset="0"/>
            </a:endParaRPr>
          </a:p>
        </p:txBody>
      </p:sp>
      <p:sp>
        <p:nvSpPr>
          <p:cNvPr id="14" name="ZoneTexte 13"/>
          <p:cNvSpPr txBox="1"/>
          <p:nvPr/>
        </p:nvSpPr>
        <p:spPr>
          <a:xfrm>
            <a:off x="8001010" y="3105160"/>
            <a:ext cx="3219450" cy="1384995"/>
          </a:xfrm>
          <a:prstGeom prst="rect">
            <a:avLst/>
          </a:prstGeom>
        </p:spPr>
        <p:style>
          <a:lnRef idx="2">
            <a:schemeClr val="dk1"/>
          </a:lnRef>
          <a:fillRef idx="1">
            <a:schemeClr val="lt1"/>
          </a:fillRef>
          <a:effectRef idx="0">
            <a:schemeClr val="dk1"/>
          </a:effectRef>
          <a:fontRef idx="minor">
            <a:schemeClr val="dk1"/>
          </a:fontRef>
        </p:style>
        <p:txBody>
          <a:bodyPr rtlCol="0">
            <a:spAutoFit/>
          </a:bodyPr>
          <a:lstStyle/>
          <a:p>
            <a:pPr algn="ctr"/>
            <a:r>
              <a:rPr lang="en-US" sz="2800">
                <a:latin typeface="Calibri" charset="0"/>
              </a:rPr>
              <a:t>position evaluation</a:t>
            </a:r>
          </a:p>
          <a:p>
            <a:pPr algn="ctr"/>
            <a:r>
              <a:rPr lang="en-US" sz="2800">
                <a:solidFill>
                  <a:srgbClr val="000000"/>
                </a:solidFill>
                <a:latin typeface="Calibri" charset="0"/>
              </a:rPr>
              <a:t>MCTS</a:t>
            </a:r>
            <a:endParaRPr lang="fr-FR" sz="2800">
              <a:solidFill>
                <a:srgbClr val="000000"/>
              </a:solidFill>
              <a:latin typeface="Calibri" charset="0"/>
            </a:endParaRPr>
          </a:p>
          <a:p>
            <a:pPr algn="ctr"/>
            <a:r>
              <a:rPr lang="en-US" sz="2800">
                <a:solidFill>
                  <a:srgbClr val="000000"/>
                </a:solidFill>
                <a:latin typeface="Calibri" charset="0"/>
              </a:rPr>
              <a:t>pos. eval. &amp; MCTS</a:t>
            </a:r>
            <a:endParaRPr lang="fr-FR" sz="2800">
              <a:solidFill>
                <a:srgbClr val="000000"/>
              </a:solidFill>
              <a:latin typeface="Calibri" charset="0"/>
            </a:endParaRPr>
          </a:p>
        </p:txBody>
      </p:sp>
    </p:spTree>
    <p:extLst>
      <p:ext uri="{BB962C8B-B14F-4D97-AF65-F5344CB8AC3E}">
        <p14:creationId xmlns:p14="http://schemas.microsoft.com/office/powerpoint/2010/main" val="103042091"/>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sp>
        <p:nvSpPr>
          <p:cNvPr id="6" name="ZoneTexte 5"/>
          <p:cNvSpPr txBox="1"/>
          <p:nvPr/>
        </p:nvSpPr>
        <p:spPr>
          <a:xfrm>
            <a:off x="2152660" y="4743460"/>
            <a:ext cx="1457325" cy="461963"/>
          </a:xfrm>
          <a:prstGeom prst="rect">
            <a:avLst/>
          </a:prstGeom>
        </p:spPr>
        <p:txBody>
          <a:bodyPr rtlCol="0">
            <a:spAutoFit/>
          </a:bodyPr>
          <a:lstStyle/>
          <a:p>
            <a:pPr algn="ctr"/>
            <a:r>
              <a:rPr lang="en-US" sz="2400"/>
              <a:t>1km</a:t>
            </a:r>
            <a:endParaRPr lang="fr-FR" sz="2400"/>
          </a:p>
        </p:txBody>
      </p:sp>
      <p:sp>
        <p:nvSpPr>
          <p:cNvPr id="7" name="ZoneTexte 6"/>
          <p:cNvSpPr txBox="1"/>
          <p:nvPr/>
        </p:nvSpPr>
        <p:spPr>
          <a:xfrm>
            <a:off x="4848225" y="211455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8" name="ZoneTexte 7"/>
          <p:cNvSpPr txBox="1"/>
          <p:nvPr/>
        </p:nvSpPr>
        <p:spPr>
          <a:xfrm>
            <a:off x="4838700" y="4248150"/>
            <a:ext cx="6134100" cy="830997"/>
          </a:xfrm>
          <a:prstGeom prst="rect">
            <a:avLst/>
          </a:prstGeom>
        </p:spPr>
        <p:txBody>
          <a:bodyPr rtlCol="0">
            <a:spAutoFit/>
          </a:bodyPr>
          <a:lstStyle/>
          <a:p>
            <a:r>
              <a:rPr lang="en-US" sz="2400"/>
              <a:t>Theorical probability of falling into the lake :</a:t>
            </a:r>
          </a:p>
          <a:p>
            <a:endParaRPr lang="fr-FR" sz="2400"/>
          </a:p>
        </p:txBody>
      </p:sp>
      <p:sp>
        <p:nvSpPr>
          <p:cNvPr id="10" name="ZoneTexte 9"/>
          <p:cNvSpPr txBox="1"/>
          <p:nvPr/>
        </p:nvSpPr>
        <p:spPr>
          <a:xfrm>
            <a:off x="10391775" y="410527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1" name="Connecteur droit avec flèche 10"/>
          <p:cNvCxnSpPr/>
          <p:nvPr/>
        </p:nvCxnSpPr>
        <p:spPr>
          <a:xfrm flipV="1">
            <a:off x="10448925" y="451485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7362203"/>
      </p:ext>
    </p:extLst>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Monte Carlo Method</a:t>
            </a:r>
          </a:p>
        </p:txBody>
      </p:sp>
      <p:pic>
        <p:nvPicPr>
          <p:cNvPr id="5" name="Image 4" descr="lake.png"/>
          <p:cNvPicPr>
            <a:picLocks noChangeAspect="1"/>
          </p:cNvPicPr>
          <p:nvPr/>
        </p:nvPicPr>
        <p:blipFill>
          <a:blip r:embed="rId3"/>
          <a:stretch>
            <a:fillRect/>
          </a:stretch>
        </p:blipFill>
        <p:spPr>
          <a:xfrm>
            <a:off x="1447810" y="2124085"/>
            <a:ext cx="2743200" cy="2667000"/>
          </a:xfrm>
          <a:prstGeom prst="rect">
            <a:avLst/>
          </a:prstGeom>
        </p:spPr>
      </p:pic>
      <p:pic>
        <p:nvPicPr>
          <p:cNvPr id="3" name="Image 2" descr="lake2.png"/>
          <p:cNvPicPr>
            <a:picLocks noChangeAspect="1"/>
          </p:cNvPicPr>
          <p:nvPr/>
        </p:nvPicPr>
        <p:blipFill>
          <a:blip r:embed="rId4"/>
          <a:stretch>
            <a:fillRect/>
          </a:stretch>
        </p:blipFill>
        <p:spPr>
          <a:xfrm>
            <a:off x="1447810" y="2133610"/>
            <a:ext cx="2743200" cy="2667000"/>
          </a:xfrm>
          <a:prstGeom prst="rect">
            <a:avLst/>
          </a:prstGeom>
        </p:spPr>
      </p:pic>
      <p:sp>
        <p:nvSpPr>
          <p:cNvPr id="6" name="ZoneTexte 5"/>
          <p:cNvSpPr txBox="1"/>
          <p:nvPr/>
        </p:nvSpPr>
        <p:spPr>
          <a:xfrm>
            <a:off x="2152650" y="4743450"/>
            <a:ext cx="1457325" cy="461963"/>
          </a:xfrm>
          <a:prstGeom prst="rect">
            <a:avLst/>
          </a:prstGeom>
        </p:spPr>
        <p:txBody>
          <a:bodyPr rtlCol="0">
            <a:spAutoFit/>
          </a:bodyPr>
          <a:lstStyle/>
          <a:p>
            <a:pPr algn="ctr"/>
            <a:r>
              <a:rPr lang="en-US" sz="2400"/>
              <a:t>1km</a:t>
            </a:r>
            <a:endParaRPr lang="fr-FR" sz="2400"/>
          </a:p>
        </p:txBody>
      </p:sp>
      <p:sp>
        <p:nvSpPr>
          <p:cNvPr id="4" name="ZoneTexte 3"/>
          <p:cNvSpPr txBox="1"/>
          <p:nvPr/>
        </p:nvSpPr>
        <p:spPr>
          <a:xfrm>
            <a:off x="4848235" y="2114560"/>
            <a:ext cx="4838700" cy="830997"/>
          </a:xfrm>
          <a:prstGeom prst="rect">
            <a:avLst/>
          </a:prstGeom>
        </p:spPr>
        <p:txBody>
          <a:bodyPr rtlCol="0">
            <a:spAutoFit/>
          </a:bodyPr>
          <a:lstStyle/>
          <a:p>
            <a:r>
              <a:rPr lang="en-US" sz="2400"/>
              <a:t>Area of the field : 1km x 1km = 1km²</a:t>
            </a:r>
          </a:p>
          <a:p>
            <a:r>
              <a:rPr lang="en-US" sz="2400"/>
              <a:t>Area of the Lake : unknown</a:t>
            </a:r>
            <a:endParaRPr lang="fr-FR" sz="2400"/>
          </a:p>
        </p:txBody>
      </p:sp>
      <p:sp>
        <p:nvSpPr>
          <p:cNvPr id="7" name="ZoneTexte 6"/>
          <p:cNvSpPr txBox="1"/>
          <p:nvPr/>
        </p:nvSpPr>
        <p:spPr>
          <a:xfrm>
            <a:off x="4362460" y="3162310"/>
            <a:ext cx="6734175" cy="830997"/>
          </a:xfrm>
          <a:prstGeom prst="rect">
            <a:avLst/>
          </a:prstGeom>
        </p:spPr>
        <p:txBody>
          <a:bodyPr rtlCol="0">
            <a:spAutoFit/>
          </a:bodyPr>
          <a:lstStyle/>
          <a:p>
            <a:pPr algn="ctr"/>
            <a:r>
              <a:rPr lang="fr-FR" sz="2400"/>
              <a:t>300 of 1000 randoms shots fell into the Lake :</a:t>
            </a:r>
            <a:r>
              <a:rPr lang="fr-FR"/>
              <a:t/>
            </a:r>
            <a:br>
              <a:rPr lang="fr-FR"/>
            </a:br>
            <a:r>
              <a:rPr lang="en-US" sz="2400">
                <a:solidFill>
                  <a:srgbClr val="000000"/>
                </a:solidFill>
                <a:latin typeface="Calibri"/>
              </a:rPr>
              <a:t>Probability to fall in the lake : 300/1000 = 30%</a:t>
            </a:r>
            <a:endParaRPr lang="fr-FR" sz="2400"/>
          </a:p>
        </p:txBody>
      </p:sp>
      <p:sp>
        <p:nvSpPr>
          <p:cNvPr id="8" name="ZoneTexte 7"/>
          <p:cNvSpPr txBox="1"/>
          <p:nvPr/>
        </p:nvSpPr>
        <p:spPr>
          <a:xfrm>
            <a:off x="4838710" y="4248160"/>
            <a:ext cx="6134100" cy="830997"/>
          </a:xfrm>
          <a:prstGeom prst="rect">
            <a:avLst/>
          </a:prstGeom>
        </p:spPr>
        <p:txBody>
          <a:bodyPr rtlCol="0">
            <a:spAutoFit/>
          </a:bodyPr>
          <a:lstStyle/>
          <a:p>
            <a:r>
              <a:rPr lang="en-US" sz="2400"/>
              <a:t>Theorical probability of falling into the lake :</a:t>
            </a:r>
          </a:p>
          <a:p>
            <a:endParaRPr lang="fr-FR" sz="2400"/>
          </a:p>
        </p:txBody>
      </p:sp>
      <p:sp>
        <p:nvSpPr>
          <p:cNvPr id="9" name="ZoneTexte 8"/>
          <p:cNvSpPr txBox="1"/>
          <p:nvPr/>
        </p:nvSpPr>
        <p:spPr>
          <a:xfrm>
            <a:off x="10391785" y="410528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0" name="Connecteur droit avec flèche 9"/>
          <p:cNvCxnSpPr/>
          <p:nvPr/>
        </p:nvCxnSpPr>
        <p:spPr>
          <a:xfrm flipV="1">
            <a:off x="10448935" y="451486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1" name="ZoneTexte 10"/>
          <p:cNvSpPr txBox="1"/>
          <p:nvPr/>
        </p:nvSpPr>
        <p:spPr>
          <a:xfrm>
            <a:off x="5686435" y="5038735"/>
            <a:ext cx="1752600" cy="830997"/>
          </a:xfrm>
          <a:prstGeom prst="rect">
            <a:avLst/>
          </a:prstGeom>
        </p:spPr>
        <p:txBody>
          <a:bodyPr rtlCol="0">
            <a:spAutoFit/>
          </a:bodyPr>
          <a:lstStyle/>
          <a:p>
            <a:r>
              <a:rPr lang="fr-FR" sz="2400">
                <a:latin typeface="Calibri" charset="0"/>
              </a:rPr>
              <a:t>Area Lake</a:t>
            </a:r>
            <a:endParaRPr lang="fr-FR">
              <a:latin typeface="Calibri" charset="0"/>
            </a:endParaRPr>
          </a:p>
          <a:p>
            <a:r>
              <a:rPr lang="fr-FR" sz="2400">
                <a:latin typeface="Calibri" charset="0"/>
              </a:rPr>
              <a:t>Area Field</a:t>
            </a:r>
            <a:endParaRPr lang="fr-FR" sz="2400">
              <a:solidFill>
                <a:srgbClr val="000000"/>
              </a:solidFill>
              <a:latin typeface="Calibri" charset="0"/>
            </a:endParaRPr>
          </a:p>
        </p:txBody>
      </p:sp>
      <p:cxnSp>
        <p:nvCxnSpPr>
          <p:cNvPr id="12" name="Connecteur droit avec flèche 11"/>
          <p:cNvCxnSpPr/>
          <p:nvPr/>
        </p:nvCxnSpPr>
        <p:spPr>
          <a:xfrm flipV="1">
            <a:off x="5724535" y="5448310"/>
            <a:ext cx="1295400" cy="9525"/>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7000885" y="5124460"/>
            <a:ext cx="2743200" cy="523220"/>
          </a:xfrm>
          <a:prstGeom prst="rect">
            <a:avLst/>
          </a:prstGeom>
        </p:spPr>
        <p:txBody>
          <a:bodyPr rtlCol="0">
            <a:spAutoFit/>
          </a:bodyPr>
          <a:lstStyle/>
          <a:p>
            <a:r>
              <a:rPr lang="fr-FR" sz="2800">
                <a:latin typeface="Calibri" charset="0"/>
              </a:rPr>
              <a:t>≈ </a:t>
            </a:r>
            <a:r>
              <a:rPr lang="fr-FR" sz="2800"/>
              <a:t>30%</a:t>
            </a:r>
          </a:p>
        </p:txBody>
      </p:sp>
      <p:sp>
        <p:nvSpPr>
          <p:cNvPr id="14" name="ZoneTexte 13"/>
          <p:cNvSpPr txBox="1"/>
          <p:nvPr/>
        </p:nvSpPr>
        <p:spPr>
          <a:xfrm>
            <a:off x="5410210" y="6048385"/>
            <a:ext cx="3324225" cy="523220"/>
          </a:xfrm>
          <a:prstGeom prst="rect">
            <a:avLst/>
          </a:prstGeom>
        </p:spPr>
        <p:txBody>
          <a:bodyPr rtlCol="0">
            <a:spAutoFit/>
          </a:bodyPr>
          <a:lstStyle/>
          <a:p>
            <a:pPr algn="ctr"/>
            <a:r>
              <a:rPr lang="fr-FR" sz="2800" u="sng">
                <a:latin typeface="Calibri" charset="0"/>
              </a:rPr>
              <a:t>Area Lake≈ 0,3 km²</a:t>
            </a:r>
          </a:p>
        </p:txBody>
      </p:sp>
    </p:spTree>
    <p:extLst>
      <p:ext uri="{BB962C8B-B14F-4D97-AF65-F5344CB8AC3E}">
        <p14:creationId xmlns:p14="http://schemas.microsoft.com/office/powerpoint/2010/main" val="236173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Espace réservé du contenu 3" descr="1.png"/>
          <p:cNvPicPr>
            <a:picLocks noGrp="1" noChangeAspect="1"/>
          </p:cNvPicPr>
          <p:nvPr>
            <p:ph idx="1"/>
          </p:nvPr>
        </p:nvPicPr>
        <p:blipFill>
          <a:blip r:embed="rId3"/>
          <a:stretch>
            <a:fillRect/>
          </a:stretch>
        </p:blipFill>
        <p:spPr>
          <a:xfrm>
            <a:off x="3181360" y="1552585"/>
            <a:ext cx="1212466" cy="4351338"/>
          </a:xfrm>
        </p:spPr>
      </p:pic>
      <p:sp>
        <p:nvSpPr>
          <p:cNvPr id="3" name="ZoneTexte 2"/>
          <p:cNvSpPr txBox="1"/>
          <p:nvPr/>
        </p:nvSpPr>
        <p:spPr>
          <a:xfrm>
            <a:off x="4850630" y="1871935"/>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27119304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2.png"/>
          <p:cNvPicPr>
            <a:picLocks noChangeAspect="1"/>
          </p:cNvPicPr>
          <p:nvPr/>
        </p:nvPicPr>
        <p:blipFill>
          <a:blip r:embed="rId3"/>
          <a:stretch>
            <a:fillRect/>
          </a:stretch>
        </p:blipFill>
        <p:spPr>
          <a:xfrm>
            <a:off x="2752735" y="1600210"/>
            <a:ext cx="1750801" cy="439578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4833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5" name="Image 4" descr="3.png"/>
          <p:cNvPicPr>
            <a:picLocks noChangeAspect="1"/>
          </p:cNvPicPr>
          <p:nvPr/>
        </p:nvPicPr>
        <p:blipFill>
          <a:blip r:embed="rId3"/>
          <a:stretch>
            <a:fillRect/>
          </a:stretch>
        </p:blipFill>
        <p:spPr>
          <a:xfrm>
            <a:off x="2533660" y="1638310"/>
            <a:ext cx="1865599" cy="4719638"/>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64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sp>
        <p:nvSpPr>
          <p:cNvPr id="4" name="ZoneTexte 3"/>
          <p:cNvSpPr txBox="1"/>
          <p:nvPr/>
        </p:nvSpPr>
        <p:spPr>
          <a:xfrm>
            <a:off x="4848225" y="1866900"/>
            <a:ext cx="6971014" cy="2677656"/>
          </a:xfrm>
          <a:prstGeom prst="rect">
            <a:avLst/>
          </a:prstGeom>
        </p:spPr>
        <p:txBody>
          <a:bodyPr rtlCol="0">
            <a:spAutoFit/>
          </a:bodyPr>
          <a:lstStyle/>
          <a:p>
            <a:r>
              <a:rPr lang="en-US" sz="2400">
                <a:latin typeface="Calibri" charset="0"/>
              </a:rPr>
              <a:t>Build a tree with all possible solutions but a small depth.</a:t>
            </a:r>
          </a:p>
          <a:p>
            <a:endParaRPr lang="en-US" sz="2400">
              <a:latin typeface="Calibri" charset="0"/>
            </a:endParaRPr>
          </a:p>
          <a:p>
            <a:r>
              <a:rPr lang="en-US" sz="2400">
                <a:latin typeface="Calibri" charset="0"/>
              </a:rPr>
              <a:t>Upon reaching a leaf, play random moves.</a:t>
            </a:r>
          </a:p>
          <a:p>
            <a:endParaRPr lang="en-US" sz="2400">
              <a:latin typeface="Calibri" charset="0"/>
            </a:endParaRPr>
          </a:p>
          <a:p>
            <a:r>
              <a:rPr lang="en-US" sz="2400">
                <a:latin typeface="Calibri" charset="0"/>
              </a:rPr>
              <a:t>Compute the results (</a:t>
            </a:r>
            <a:r>
              <a:rPr lang="en-US" sz="2400" i="1">
                <a:latin typeface="Calibri" charset="0"/>
              </a:rPr>
              <a:t>win or loss) to get the odds of outcomes.</a:t>
            </a:r>
            <a:endParaRPr lang="fr-FR" sz="2400" i="1">
              <a:latin typeface="Calibri" charset="0"/>
            </a:endParaRPr>
          </a:p>
        </p:txBody>
      </p:sp>
    </p:spTree>
    <p:extLst>
      <p:ext uri="{BB962C8B-B14F-4D97-AF65-F5344CB8AC3E}">
        <p14:creationId xmlns:p14="http://schemas.microsoft.com/office/powerpoint/2010/main" val="138508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3" name="Image 2" descr="4.png"/>
          <p:cNvPicPr>
            <a:picLocks noChangeAspect="1"/>
          </p:cNvPicPr>
          <p:nvPr/>
        </p:nvPicPr>
        <p:blipFill>
          <a:blip r:embed="rId3"/>
          <a:stretch>
            <a:fillRect/>
          </a:stretch>
        </p:blipFill>
        <p:spPr>
          <a:xfrm>
            <a:off x="1400185" y="1581160"/>
            <a:ext cx="3114675" cy="4721191"/>
          </a:xfrm>
          <a:prstGeom prst="rect">
            <a:avLst/>
          </a:prstGeom>
        </p:spPr>
      </p:pic>
      <p:pic>
        <p:nvPicPr>
          <p:cNvPr id="4" name="Image 3" descr="5.png"/>
          <p:cNvPicPr>
            <a:picLocks noChangeAspect="1"/>
          </p:cNvPicPr>
          <p:nvPr/>
        </p:nvPicPr>
        <p:blipFill>
          <a:blip r:embed="rId4"/>
          <a:stretch>
            <a:fillRect/>
          </a:stretch>
        </p:blipFill>
        <p:spPr>
          <a:xfrm>
            <a:off x="1428760" y="1609735"/>
            <a:ext cx="4288219" cy="4711700"/>
          </a:xfrm>
          <a:prstGeom prst="rect">
            <a:avLst/>
          </a:prstGeom>
        </p:spPr>
      </p:pic>
    </p:spTree>
    <p:extLst>
      <p:ext uri="{BB962C8B-B14F-4D97-AF65-F5344CB8AC3E}">
        <p14:creationId xmlns:p14="http://schemas.microsoft.com/office/powerpoint/2010/main" val="182199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Introduction</a:t>
            </a:r>
          </a:p>
        </p:txBody>
      </p:sp>
      <p:sp>
        <p:nvSpPr>
          <p:cNvPr id="5" name="ZoneTexte 4"/>
          <p:cNvSpPr txBox="1"/>
          <p:nvPr/>
        </p:nvSpPr>
        <p:spPr>
          <a:xfrm>
            <a:off x="4848713" y="5394790"/>
            <a:ext cx="2294427" cy="769441"/>
          </a:xfrm>
          <a:prstGeom prst="rect">
            <a:avLst/>
          </a:prstGeom>
        </p:spPr>
        <p:style>
          <a:lnRef idx="2">
            <a:schemeClr val="accent5"/>
          </a:lnRef>
          <a:fillRef idx="1">
            <a:schemeClr val="lt1"/>
          </a:fillRef>
          <a:effectRef idx="0">
            <a:schemeClr val="accent5"/>
          </a:effectRef>
          <a:fontRef idx="minor">
            <a:schemeClr val="dk1"/>
          </a:fontRef>
        </p:style>
        <p:txBody>
          <a:bodyPr rtlCol="0">
            <a:spAutoFit/>
          </a:bodyPr>
          <a:lstStyle/>
          <a:p>
            <a:pPr algn="ctr"/>
            <a:r>
              <a:rPr lang="fr-FR" sz="4400" b="1" i="1"/>
              <a:t>ARIMAA</a:t>
            </a:r>
          </a:p>
        </p:txBody>
      </p:sp>
      <p:pic>
        <p:nvPicPr>
          <p:cNvPr id="3" name="Image 2" descr="db.png"/>
          <p:cNvPicPr>
            <a:picLocks noChangeAspect="1"/>
          </p:cNvPicPr>
          <p:nvPr/>
        </p:nvPicPr>
        <p:blipFill>
          <a:blip r:embed="rId3"/>
          <a:stretch>
            <a:fillRect/>
          </a:stretch>
        </p:blipFill>
        <p:spPr>
          <a:xfrm>
            <a:off x="2620222" y="2044602"/>
            <a:ext cx="6851302" cy="273566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68441494"/>
      </p:ext>
    </p:extLst>
  </p:cSld>
  <p:clrMapOvr>
    <a:masterClrMapping/>
  </p:clrMapOvr>
  <p:transition spd="slow">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6" name="Image 5" descr="6.png"/>
          <p:cNvPicPr>
            <a:picLocks noChangeAspect="1"/>
          </p:cNvPicPr>
          <p:nvPr/>
        </p:nvPicPr>
        <p:blipFill>
          <a:blip r:embed="rId3"/>
          <a:stretch>
            <a:fillRect/>
          </a:stretch>
        </p:blipFill>
        <p:spPr>
          <a:xfrm>
            <a:off x="1143010" y="1581160"/>
            <a:ext cx="4638675" cy="4596705"/>
          </a:xfrm>
          <a:prstGeom prst="rect">
            <a:avLst/>
          </a:prstGeom>
        </p:spPr>
      </p:pic>
    </p:spTree>
    <p:extLst>
      <p:ext uri="{BB962C8B-B14F-4D97-AF65-F5344CB8AC3E}">
        <p14:creationId xmlns:p14="http://schemas.microsoft.com/office/powerpoint/2010/main" val="5437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4" name="Image 3" descr="7.png"/>
          <p:cNvPicPr>
            <a:picLocks noChangeAspect="1"/>
          </p:cNvPicPr>
          <p:nvPr/>
        </p:nvPicPr>
        <p:blipFill>
          <a:blip r:embed="rId3"/>
          <a:stretch>
            <a:fillRect/>
          </a:stretch>
        </p:blipFill>
        <p:spPr>
          <a:xfrm>
            <a:off x="1371610" y="1590685"/>
            <a:ext cx="4822066" cy="4592638"/>
          </a:xfrm>
          <a:prstGeom prst="rect">
            <a:avLst/>
          </a:prstGeom>
        </p:spPr>
      </p:pic>
    </p:spTree>
    <p:extLst>
      <p:ext uri="{BB962C8B-B14F-4D97-AF65-F5344CB8AC3E}">
        <p14:creationId xmlns:p14="http://schemas.microsoft.com/office/powerpoint/2010/main" val="18758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spTree>
    <p:extLst>
      <p:ext uri="{BB962C8B-B14F-4D97-AF65-F5344CB8AC3E}">
        <p14:creationId xmlns:p14="http://schemas.microsoft.com/office/powerpoint/2010/main" val="144830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9.png"/>
          <p:cNvPicPr>
            <a:picLocks noChangeAspect="1"/>
          </p:cNvPicPr>
          <p:nvPr/>
        </p:nvPicPr>
        <p:blipFill>
          <a:blip r:embed="rId4"/>
          <a:stretch>
            <a:fillRect/>
          </a:stretch>
        </p:blipFill>
        <p:spPr>
          <a:xfrm>
            <a:off x="809635" y="1600210"/>
            <a:ext cx="5353050" cy="4634709"/>
          </a:xfrm>
          <a:prstGeom prst="rect">
            <a:avLst/>
          </a:prstGeom>
        </p:spPr>
      </p:pic>
    </p:spTree>
    <p:extLst>
      <p:ext uri="{BB962C8B-B14F-4D97-AF65-F5344CB8AC3E}">
        <p14:creationId xmlns:p14="http://schemas.microsoft.com/office/powerpoint/2010/main" val="18476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3" name="Image 2" descr="10.png"/>
          <p:cNvPicPr>
            <a:picLocks noChangeAspect="1"/>
          </p:cNvPicPr>
          <p:nvPr/>
        </p:nvPicPr>
        <p:blipFill>
          <a:blip r:embed="rId4"/>
          <a:stretch>
            <a:fillRect/>
          </a:stretch>
        </p:blipFill>
        <p:spPr>
          <a:xfrm>
            <a:off x="771535" y="1581160"/>
            <a:ext cx="5432153" cy="4622800"/>
          </a:xfrm>
          <a:prstGeom prst="rect">
            <a:avLst/>
          </a:prstGeom>
        </p:spPr>
      </p:pic>
    </p:spTree>
    <p:extLst>
      <p:ext uri="{BB962C8B-B14F-4D97-AF65-F5344CB8AC3E}">
        <p14:creationId xmlns:p14="http://schemas.microsoft.com/office/powerpoint/2010/main" val="3116775322"/>
      </p:ext>
    </p:extLst>
  </p:cSld>
  <p:clrMapOvr>
    <a:masterClrMapping/>
  </p:clrMapOvr>
  <p:transition spd="slow">
    <p:push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spTree>
    <p:extLst>
      <p:ext uri="{BB962C8B-B14F-4D97-AF65-F5344CB8AC3E}">
        <p14:creationId xmlns:p14="http://schemas.microsoft.com/office/powerpoint/2010/main" val="29082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a:t>
            </a:r>
          </a:p>
        </p:txBody>
      </p:sp>
      <p:pic>
        <p:nvPicPr>
          <p:cNvPr id="7" name="Image 6" descr="8.png"/>
          <p:cNvPicPr>
            <a:picLocks noChangeAspect="1"/>
          </p:cNvPicPr>
          <p:nvPr/>
        </p:nvPicPr>
        <p:blipFill>
          <a:blip r:embed="rId3"/>
          <a:stretch>
            <a:fillRect/>
          </a:stretch>
        </p:blipFill>
        <p:spPr>
          <a:xfrm>
            <a:off x="1343035" y="1619260"/>
            <a:ext cx="4786003" cy="4556125"/>
          </a:xfrm>
          <a:prstGeom prst="rect">
            <a:avLst/>
          </a:prstGeom>
        </p:spPr>
      </p:pic>
      <p:pic>
        <p:nvPicPr>
          <p:cNvPr id="4" name="Image 3" descr="11.png"/>
          <p:cNvPicPr>
            <a:picLocks noChangeAspect="1"/>
          </p:cNvPicPr>
          <p:nvPr/>
        </p:nvPicPr>
        <p:blipFill>
          <a:blip r:embed="rId4"/>
          <a:stretch>
            <a:fillRect/>
          </a:stretch>
        </p:blipFill>
        <p:spPr>
          <a:xfrm>
            <a:off x="794149" y="1552575"/>
            <a:ext cx="6452789" cy="4686300"/>
          </a:xfrm>
          <a:prstGeom prst="rect">
            <a:avLst/>
          </a:prstGeom>
        </p:spPr>
      </p:pic>
      <p:pic>
        <p:nvPicPr>
          <p:cNvPr id="3" name="Image 2" descr="12.png"/>
          <p:cNvPicPr>
            <a:picLocks noChangeAspect="1"/>
          </p:cNvPicPr>
          <p:nvPr/>
        </p:nvPicPr>
        <p:blipFill>
          <a:blip r:embed="rId5"/>
          <a:stretch>
            <a:fillRect/>
          </a:stretch>
        </p:blipFill>
        <p:spPr>
          <a:xfrm>
            <a:off x="790585" y="1609735"/>
            <a:ext cx="6448267" cy="5670550"/>
          </a:xfrm>
          <a:prstGeom prst="rect">
            <a:avLst/>
          </a:prstGeom>
        </p:spPr>
      </p:pic>
      <p:pic>
        <p:nvPicPr>
          <p:cNvPr id="5" name="Image 4" descr="end.png"/>
          <p:cNvPicPr>
            <a:picLocks noChangeAspect="1"/>
          </p:cNvPicPr>
          <p:nvPr/>
        </p:nvPicPr>
        <p:blipFill>
          <a:blip r:embed="rId6"/>
          <a:stretch>
            <a:fillRect/>
          </a:stretch>
        </p:blipFill>
        <p:spPr>
          <a:xfrm>
            <a:off x="4867275" y="5810250"/>
            <a:ext cx="590550" cy="712900"/>
          </a:xfrm>
          <a:prstGeom prst="rect">
            <a:avLst/>
          </a:prstGeom>
        </p:spPr>
      </p:pic>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781058" y="3168270"/>
            <a:ext cx="3342749" cy="830997"/>
          </a:xfrm>
          <a:prstGeom prst="rect">
            <a:avLst/>
          </a:prstGeom>
        </p:spPr>
        <p:txBody>
          <a:bodyPr rtlCol="0">
            <a:spAutoFit/>
          </a:bodyPr>
          <a:lstStyle/>
          <a:p>
            <a:pPr algn="ctr"/>
            <a:r>
              <a:rPr lang="en-US" sz="2400"/>
              <a:t>Chose the move with highest winrate : 4/5</a:t>
            </a:r>
            <a:endParaRPr lang="fr-FR"/>
          </a:p>
        </p:txBody>
      </p:sp>
    </p:spTree>
    <p:extLst>
      <p:ext uri="{BB962C8B-B14F-4D97-AF65-F5344CB8AC3E}">
        <p14:creationId xmlns:p14="http://schemas.microsoft.com/office/powerpoint/2010/main" val="20786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10" y="279799"/>
            <a:ext cx="10515600" cy="1325563"/>
          </a:xfrm>
        </p:spPr>
        <p:txBody>
          <a:bodyPr/>
          <a:lstStyle/>
          <a:p>
            <a:r>
              <a:rPr lang="fr-FR"/>
              <a:t>Node selection: UCT Function</a:t>
            </a:r>
          </a:p>
        </p:txBody>
      </p:sp>
      <p:sp>
        <p:nvSpPr>
          <p:cNvPr id="6" name="Rectangle 5"/>
          <p:cNvSpPr/>
          <p:nvPr/>
        </p:nvSpPr>
        <p:spPr>
          <a:xfrm>
            <a:off x="4695825" y="6496050"/>
            <a:ext cx="714375"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00060" y="1228735"/>
            <a:ext cx="7160958" cy="461665"/>
          </a:xfrm>
          <a:prstGeom prst="rect">
            <a:avLst/>
          </a:prstGeom>
        </p:spPr>
        <p:txBody>
          <a:bodyPr rtlCol="0">
            <a:spAutoFit/>
          </a:bodyPr>
          <a:lstStyle/>
          <a:p>
            <a:pPr algn="ctr"/>
            <a:r>
              <a:rPr lang="en-US" sz="2400"/>
              <a:t>UCT : Upper Confidence bound 1 applied to Trees</a:t>
            </a:r>
            <a:endParaRPr lang="fr-FR" sz="2400"/>
          </a:p>
        </p:txBody>
      </p:sp>
      <p:pic>
        <p:nvPicPr>
          <p:cNvPr id="9" name="Image 8" descr="UCT.png"/>
          <p:cNvPicPr>
            <a:picLocks noChangeAspect="1"/>
          </p:cNvPicPr>
          <p:nvPr/>
        </p:nvPicPr>
        <p:blipFill>
          <a:blip r:embed="rId3"/>
          <a:stretch>
            <a:fillRect/>
          </a:stretch>
        </p:blipFill>
        <p:spPr>
          <a:xfrm>
            <a:off x="4305310" y="1895485"/>
            <a:ext cx="3269120" cy="1983269"/>
          </a:xfrm>
          <a:prstGeom prst="rect">
            <a:avLst/>
          </a:prstGeom>
        </p:spPr>
      </p:pic>
      <p:pic>
        <p:nvPicPr>
          <p:cNvPr id="10" name="Image 9" descr="uctdetails.png"/>
          <p:cNvPicPr>
            <a:picLocks noChangeAspect="1"/>
          </p:cNvPicPr>
          <p:nvPr/>
        </p:nvPicPr>
        <p:blipFill>
          <a:blip r:embed="rId4"/>
          <a:stretch>
            <a:fillRect/>
          </a:stretch>
        </p:blipFill>
        <p:spPr>
          <a:xfrm>
            <a:off x="1595438" y="4169555"/>
            <a:ext cx="415286" cy="2110595"/>
          </a:xfrm>
          <a:prstGeom prst="rect">
            <a:avLst/>
          </a:prstGeom>
        </p:spPr>
      </p:pic>
      <p:sp>
        <p:nvSpPr>
          <p:cNvPr id="11" name="ZoneTexte 10"/>
          <p:cNvSpPr txBox="1"/>
          <p:nvPr/>
        </p:nvSpPr>
        <p:spPr>
          <a:xfrm>
            <a:off x="2068045" y="4132048"/>
            <a:ext cx="8328473" cy="369332"/>
          </a:xfrm>
          <a:prstGeom prst="rect">
            <a:avLst/>
          </a:prstGeom>
        </p:spPr>
        <p:txBody>
          <a:bodyPr rtlCol="0">
            <a:spAutoFit/>
          </a:bodyPr>
          <a:lstStyle/>
          <a:p>
            <a:r>
              <a:rPr lang="en-US"/>
              <a:t>Number of wins of the i   node</a:t>
            </a:r>
            <a:endParaRPr lang="fr-FR"/>
          </a:p>
        </p:txBody>
      </p:sp>
      <p:sp>
        <p:nvSpPr>
          <p:cNvPr id="12" name="ZoneTexte 11"/>
          <p:cNvSpPr txBox="1"/>
          <p:nvPr/>
        </p:nvSpPr>
        <p:spPr>
          <a:xfrm>
            <a:off x="2066935" y="4695835"/>
            <a:ext cx="8328473" cy="369332"/>
          </a:xfrm>
          <a:prstGeom prst="rect">
            <a:avLst/>
          </a:prstGeom>
        </p:spPr>
        <p:txBody>
          <a:bodyPr rtlCol="0">
            <a:spAutoFit/>
          </a:bodyPr>
          <a:lstStyle/>
          <a:p>
            <a:r>
              <a:rPr lang="en-US"/>
              <a:t>Number of visits of the i   node</a:t>
            </a:r>
            <a:endParaRPr lang="fr-FR"/>
          </a:p>
        </p:txBody>
      </p:sp>
      <p:sp>
        <p:nvSpPr>
          <p:cNvPr id="13" name="ZoneTexte 12"/>
          <p:cNvSpPr txBox="1"/>
          <p:nvPr/>
        </p:nvSpPr>
        <p:spPr>
          <a:xfrm>
            <a:off x="2066935" y="5324485"/>
            <a:ext cx="8328473" cy="369332"/>
          </a:xfrm>
          <a:prstGeom prst="rect">
            <a:avLst/>
          </a:prstGeom>
        </p:spPr>
        <p:txBody>
          <a:bodyPr rtlCol="0">
            <a:spAutoFit/>
          </a:bodyPr>
          <a:lstStyle/>
          <a:p>
            <a:r>
              <a:rPr lang="en-US"/>
              <a:t>exploration parameter (         )</a:t>
            </a:r>
            <a:endParaRPr lang="fr-FR"/>
          </a:p>
        </p:txBody>
      </p:sp>
      <p:pic>
        <p:nvPicPr>
          <p:cNvPr id="14" name="Image 13" descr="sqrt2.png"/>
          <p:cNvPicPr>
            <a:picLocks noChangeAspect="1"/>
          </p:cNvPicPr>
          <p:nvPr/>
        </p:nvPicPr>
        <p:blipFill>
          <a:blip r:embed="rId5"/>
          <a:stretch>
            <a:fillRect/>
          </a:stretch>
        </p:blipFill>
        <p:spPr>
          <a:xfrm>
            <a:off x="4362460" y="5372110"/>
            <a:ext cx="375848" cy="275932"/>
          </a:xfrm>
          <a:prstGeom prst="rect">
            <a:avLst/>
          </a:prstGeom>
        </p:spPr>
      </p:pic>
      <p:sp>
        <p:nvSpPr>
          <p:cNvPr id="16" name="ZoneTexte 15"/>
          <p:cNvSpPr txBox="1"/>
          <p:nvPr/>
        </p:nvSpPr>
        <p:spPr>
          <a:xfrm>
            <a:off x="2066935" y="5867410"/>
            <a:ext cx="8328473" cy="369332"/>
          </a:xfrm>
          <a:prstGeom prst="rect">
            <a:avLst/>
          </a:prstGeom>
        </p:spPr>
        <p:txBody>
          <a:bodyPr rtlCol="0">
            <a:spAutoFit/>
          </a:bodyPr>
          <a:lstStyle/>
          <a:p>
            <a:r>
              <a:rPr lang="en-US"/>
              <a:t>Number of visits of the parent node (sum of all      )</a:t>
            </a:r>
            <a:endParaRPr lang="fr-FR"/>
          </a:p>
        </p:txBody>
      </p:sp>
      <p:sp>
        <p:nvSpPr>
          <p:cNvPr id="17" name="ZoneTexte 16"/>
          <p:cNvSpPr txBox="1"/>
          <p:nvPr/>
        </p:nvSpPr>
        <p:spPr>
          <a:xfrm>
            <a:off x="4276735" y="4086235"/>
            <a:ext cx="2743200" cy="276999"/>
          </a:xfrm>
          <a:prstGeom prst="rect">
            <a:avLst/>
          </a:prstGeom>
        </p:spPr>
        <p:txBody>
          <a:bodyPr rtlCol="0">
            <a:spAutoFit/>
          </a:bodyPr>
          <a:lstStyle/>
          <a:p>
            <a:r>
              <a:rPr lang="fr-FR" sz="1200"/>
              <a:t>th</a:t>
            </a:r>
          </a:p>
        </p:txBody>
      </p:sp>
      <p:sp>
        <p:nvSpPr>
          <p:cNvPr id="18" name="ZoneTexte 17"/>
          <p:cNvSpPr txBox="1"/>
          <p:nvPr/>
        </p:nvSpPr>
        <p:spPr>
          <a:xfrm>
            <a:off x="4303907" y="4660364"/>
            <a:ext cx="2743200" cy="276999"/>
          </a:xfrm>
          <a:prstGeom prst="rect">
            <a:avLst/>
          </a:prstGeom>
        </p:spPr>
        <p:txBody>
          <a:bodyPr rtlCol="0">
            <a:spAutoFit/>
          </a:bodyPr>
          <a:lstStyle/>
          <a:p>
            <a:r>
              <a:rPr lang="fr-FR" sz="1200"/>
              <a:t>th</a:t>
            </a:r>
          </a:p>
        </p:txBody>
      </p:sp>
      <p:pic>
        <p:nvPicPr>
          <p:cNvPr id="19" name="Image 18" descr="ni.png"/>
          <p:cNvPicPr>
            <a:picLocks noChangeAspect="1"/>
          </p:cNvPicPr>
          <p:nvPr/>
        </p:nvPicPr>
        <p:blipFill>
          <a:blip r:embed="rId6"/>
          <a:stretch>
            <a:fillRect/>
          </a:stretch>
        </p:blipFill>
        <p:spPr>
          <a:xfrm>
            <a:off x="6543685" y="5972185"/>
            <a:ext cx="242625" cy="196411"/>
          </a:xfrm>
          <a:prstGeom prst="rect">
            <a:avLst/>
          </a:prstGeom>
        </p:spPr>
      </p:pic>
    </p:spTree>
    <p:extLst>
      <p:ext uri="{BB962C8B-B14F-4D97-AF65-F5344CB8AC3E}">
        <p14:creationId xmlns:p14="http://schemas.microsoft.com/office/powerpoint/2010/main" val="400915886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Parallelization methods</a:t>
            </a:r>
          </a:p>
        </p:txBody>
      </p:sp>
      <p:sp>
        <p:nvSpPr>
          <p:cNvPr id="3" name="Espace réservé du contenu 2"/>
          <p:cNvSpPr>
            <a:spLocks noGrp="1"/>
          </p:cNvSpPr>
          <p:nvPr>
            <p:ph idx="1"/>
          </p:nvPr>
        </p:nvSpPr>
        <p:spPr>
          <a:xfrm>
            <a:off x="884091" y="1646091"/>
            <a:ext cx="10515600" cy="4351338"/>
          </a:xfrm>
        </p:spPr>
        <p:txBody>
          <a:bodyPr/>
          <a:lstStyle/>
          <a:p>
            <a:r>
              <a:rPr lang="fr-FR"/>
              <a:t>Three principal methods :</a:t>
            </a:r>
          </a:p>
        </p:txBody>
      </p:sp>
      <p:pic>
        <p:nvPicPr>
          <p:cNvPr id="4" name="Image 3" descr="impara.png"/>
          <p:cNvPicPr>
            <a:picLocks noChangeAspect="1"/>
          </p:cNvPicPr>
          <p:nvPr/>
        </p:nvPicPr>
        <p:blipFill>
          <a:blip r:embed="rId3"/>
          <a:stretch>
            <a:fillRect/>
          </a:stretch>
        </p:blipFill>
        <p:spPr>
          <a:xfrm>
            <a:off x="2581670" y="2199487"/>
            <a:ext cx="7005360" cy="3296342"/>
          </a:xfrm>
          <a:prstGeom prst="rect">
            <a:avLst/>
          </a:prstGeom>
        </p:spPr>
      </p:pic>
      <p:sp>
        <p:nvSpPr>
          <p:cNvPr id="5" name="ZoneTexte 4"/>
          <p:cNvSpPr txBox="1"/>
          <p:nvPr/>
        </p:nvSpPr>
        <p:spPr>
          <a:xfrm>
            <a:off x="2569507" y="5768864"/>
            <a:ext cx="3781748" cy="646331"/>
          </a:xfrm>
          <a:prstGeom prst="rect">
            <a:avLst/>
          </a:prstGeom>
        </p:spPr>
        <p:txBody>
          <a:bodyPr rtlCol="0">
            <a:spAutoFit/>
          </a:bodyPr>
          <a:lstStyle/>
          <a:p>
            <a:pPr algn="ctr"/>
            <a:r>
              <a:rPr lang="fr-FR" sz="3600" b="1">
                <a:latin typeface="Calibri" charset="0"/>
              </a:rPr>
              <a:t>Chosen solution :</a:t>
            </a:r>
            <a:endParaRPr lang="fr-FR" sz="3600" b="1"/>
          </a:p>
        </p:txBody>
      </p:sp>
      <p:sp>
        <p:nvSpPr>
          <p:cNvPr id="7" name="ZoneTexte 6"/>
          <p:cNvSpPr txBox="1"/>
          <p:nvPr/>
        </p:nvSpPr>
        <p:spPr>
          <a:xfrm>
            <a:off x="6259008" y="5754224"/>
            <a:ext cx="2939909" cy="707886"/>
          </a:xfrm>
          <a:prstGeom prst="rect">
            <a:avLst/>
          </a:prstGeom>
        </p:spPr>
        <p:txBody>
          <a:bodyPr rtlCol="0">
            <a:spAutoFit/>
          </a:bodyPr>
          <a:lstStyle/>
          <a:p>
            <a:pPr algn="ctr"/>
            <a:r>
              <a:rPr lang="fr-FR" sz="4000" u="sng"/>
              <a:t>Root-Root</a:t>
            </a:r>
          </a:p>
        </p:txBody>
      </p:sp>
    </p:spTree>
    <p:extLst>
      <p:ext uri="{BB962C8B-B14F-4D97-AF65-F5344CB8AC3E}">
        <p14:creationId xmlns:p14="http://schemas.microsoft.com/office/powerpoint/2010/main" val="1197184921"/>
      </p:ext>
    </p:extLst>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General view module</a:t>
            </a:r>
            <a:endParaRPr lang="fr-FR"/>
          </a:p>
        </p:txBody>
      </p:sp>
      <p:sp>
        <p:nvSpPr>
          <p:cNvPr id="5" name="ZoneTexte 4"/>
          <p:cNvSpPr txBox="1"/>
          <p:nvPr/>
        </p:nvSpPr>
        <p:spPr>
          <a:xfrm>
            <a:off x="8586779" y="2405751"/>
            <a:ext cx="3580968" cy="2431435"/>
          </a:xfrm>
          <a:prstGeom prst="rect">
            <a:avLst/>
          </a:prstGeom>
        </p:spPr>
        <p:txBody>
          <a:bodyPr rtlCol="0">
            <a:spAutoFit/>
          </a:bodyPr>
          <a:lstStyle/>
          <a:p>
            <a:r>
              <a:rPr lang="fr-FR" sz="2400"/>
              <a:t>5 modules:</a:t>
            </a:r>
          </a:p>
          <a:p>
            <a:pPr marL="285750" indent="-285750">
              <a:buFont typeface="Arial" panose="020B0604020202020204" pitchFamily="34" charset="0"/>
              <a:buChar char="•"/>
            </a:pPr>
            <a:r>
              <a:rPr lang="fr-FR" sz="2000"/>
              <a:t>User Interface</a:t>
            </a:r>
          </a:p>
          <a:p>
            <a:pPr marL="285750" indent="-285750">
              <a:buFont typeface="Arial" panose="020B0604020202020204" pitchFamily="34" charset="0"/>
              <a:buChar char="•"/>
            </a:pPr>
            <a:r>
              <a:rPr lang="fr-FR" sz="2000"/>
              <a:t>Model</a:t>
            </a:r>
          </a:p>
          <a:p>
            <a:pPr marL="285750" indent="-285750">
              <a:buFont typeface="Arial" panose="020B0604020202020204" pitchFamily="34" charset="0"/>
              <a:buChar char="•"/>
            </a:pPr>
            <a:r>
              <a:rPr lang="en-US" sz="2000"/>
              <a:t>Converter</a:t>
            </a:r>
            <a:endParaRPr lang="fr-FR" sz="2000"/>
          </a:p>
          <a:p>
            <a:pPr marL="285750" indent="-285750">
              <a:buFont typeface="Arial" panose="020B0604020202020204" pitchFamily="34" charset="0"/>
              <a:buChar char="•"/>
            </a:pPr>
            <a:r>
              <a:rPr lang="en-US" sz="2000"/>
              <a:t>MCTS algorithm</a:t>
            </a:r>
            <a:endParaRPr lang="fr-FR" sz="2000"/>
          </a:p>
          <a:p>
            <a:endParaRPr lang="fr-FR" sz="2400"/>
          </a:p>
          <a:p>
            <a:r>
              <a:rPr lang="en-US" sz="2000">
                <a:solidFill>
                  <a:srgbClr val="000000"/>
                </a:solidFill>
                <a:latin typeface="Calibri"/>
              </a:rPr>
              <a:t>And </a:t>
            </a:r>
            <a:r>
              <a:rPr lang="fr-FR" sz="2000">
                <a:solidFill>
                  <a:srgbClr val="000000"/>
                </a:solidFill>
                <a:latin typeface="Calibri"/>
              </a:rPr>
              <a:t>possibly a Bot</a:t>
            </a:r>
          </a:p>
        </p:txBody>
      </p:sp>
      <p:pic>
        <p:nvPicPr>
          <p:cNvPr id="6" name="Image 5" descr="new.png"/>
          <p:cNvPicPr>
            <a:picLocks noChangeAspect="1"/>
          </p:cNvPicPr>
          <p:nvPr/>
        </p:nvPicPr>
        <p:blipFill>
          <a:blip r:embed="rId3"/>
          <a:stretch>
            <a:fillRect/>
          </a:stretch>
        </p:blipFill>
        <p:spPr>
          <a:xfrm>
            <a:off x="1005419" y="2224686"/>
            <a:ext cx="7275811" cy="2784872"/>
          </a:xfrm>
          <a:prstGeom prst="rect">
            <a:avLst/>
          </a:prstGeom>
        </p:spPr>
      </p:pic>
    </p:spTree>
    <p:extLst>
      <p:ext uri="{BB962C8B-B14F-4D97-AF65-F5344CB8AC3E}">
        <p14:creationId xmlns:p14="http://schemas.microsoft.com/office/powerpoint/2010/main" val="6314760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Project Presentation</a:t>
            </a:r>
          </a:p>
        </p:txBody>
      </p:sp>
      <p:sp>
        <p:nvSpPr>
          <p:cNvPr id="3" name="Espace réservé du contenu 2"/>
          <p:cNvSpPr>
            <a:spLocks noGrp="1"/>
          </p:cNvSpPr>
          <p:nvPr>
            <p:ph idx="1"/>
          </p:nvPr>
        </p:nvSpPr>
        <p:spPr>
          <a:xfrm>
            <a:off x="7263958" y="226639"/>
            <a:ext cx="4799267" cy="1287463"/>
          </a:xfrm>
        </p:spPr>
        <p:txBody>
          <a:bodyPr>
            <a:normAutofit/>
          </a:bodyPr>
          <a:lstStyle/>
          <a:p>
            <a:pPr marL="0" indent="0">
              <a:buNone/>
            </a:pPr>
            <a:r>
              <a:rPr lang="en-US" b="1"/>
              <a:t>Fast and Furious Game Playing,</a:t>
            </a:r>
          </a:p>
          <a:p>
            <a:pPr marL="0" indent="0">
              <a:buNone/>
            </a:pPr>
            <a:r>
              <a:rPr lang="en-US" b="1"/>
              <a:t>Monte Carlo Drift</a:t>
            </a:r>
            <a:endParaRPr lang="fr-FR" b="1"/>
          </a:p>
        </p:txBody>
      </p:sp>
      <p:pic>
        <p:nvPicPr>
          <p:cNvPr id="5" name="Image 4" descr="Decouvrir _IA_Approches.jpg"/>
          <p:cNvPicPr>
            <a:picLocks noChangeAspect="1"/>
          </p:cNvPicPr>
          <p:nvPr/>
        </p:nvPicPr>
        <p:blipFill>
          <a:blip r:embed="rId3"/>
          <a:stretch>
            <a:fillRect/>
          </a:stretch>
        </p:blipFill>
        <p:spPr>
          <a:xfrm>
            <a:off x="709649" y="1842605"/>
            <a:ext cx="2743200" cy="1641385"/>
          </a:xfrm>
          <a:prstGeom prst="rect">
            <a:avLst/>
          </a:prstGeom>
        </p:spPr>
      </p:pic>
      <p:sp>
        <p:nvSpPr>
          <p:cNvPr id="6" name="ZoneTexte 5"/>
          <p:cNvSpPr txBox="1"/>
          <p:nvPr/>
        </p:nvSpPr>
        <p:spPr>
          <a:xfrm>
            <a:off x="3854450" y="1477184"/>
            <a:ext cx="4802188" cy="2677656"/>
          </a:xfrm>
          <a:prstGeom prst="rect">
            <a:avLst/>
          </a:prstGeom>
        </p:spPr>
        <p:txBody>
          <a:bodyPr rtlCol="0">
            <a:spAutoFit/>
          </a:bodyPr>
          <a:lstStyle/>
          <a:p>
            <a:r>
              <a:rPr lang="fr-FR" sz="2400"/>
              <a:t>Project goals :</a:t>
            </a:r>
          </a:p>
          <a:p>
            <a:pPr marL="285750" indent="-285750">
              <a:buFont typeface="Arial" panose="020B0604020202020204" pitchFamily="34" charset="0"/>
              <a:buChar char="•"/>
            </a:pPr>
            <a:r>
              <a:rPr lang="fr-FR" sz="2400"/>
              <a:t>Build an Artificial Intelligence for </a:t>
            </a:r>
          </a:p>
          <a:p>
            <a:r>
              <a:rPr lang="fr-FR"/>
              <a:t>      </a:t>
            </a:r>
            <a:r>
              <a:rPr lang="fr-FR" sz="2400"/>
              <a:t>2 players strategy boards Game</a:t>
            </a:r>
          </a:p>
          <a:p>
            <a:pPr marL="285750" indent="-285750">
              <a:buFont typeface="Arial" panose="020B0604020202020204" pitchFamily="34" charset="0"/>
              <a:buChar char="•"/>
            </a:pPr>
            <a:r>
              <a:rPr lang="fr-FR" sz="2400">
                <a:solidFill>
                  <a:srgbClr val="000000"/>
                </a:solidFill>
                <a:latin typeface="Calibri"/>
              </a:rPr>
              <a:t>Use the MCTS algorithm</a:t>
            </a:r>
          </a:p>
          <a:p>
            <a:pPr marL="285750" indent="-285750">
              <a:buFont typeface="Arial" panose="020B0604020202020204" pitchFamily="34" charset="0"/>
              <a:buChar char="•"/>
            </a:pPr>
            <a:r>
              <a:rPr lang="en-US" sz="2400">
                <a:solidFill>
                  <a:srgbClr val="000000"/>
                </a:solidFill>
                <a:latin typeface="Calibri" charset="0"/>
              </a:rPr>
              <a:t>Apply it to </a:t>
            </a:r>
            <a:r>
              <a:rPr lang="fr-FR" sz="2400">
                <a:solidFill>
                  <a:srgbClr val="000000"/>
                </a:solidFill>
                <a:latin typeface="Calibri" charset="0"/>
              </a:rPr>
              <a:t>games</a:t>
            </a:r>
          </a:p>
          <a:p>
            <a:pPr marL="285750" indent="-285750">
              <a:buFont typeface="Arial" panose="020B0604020202020204" pitchFamily="34" charset="0"/>
              <a:buChar char="•"/>
            </a:pPr>
            <a:r>
              <a:rPr lang="fr-FR" sz="2400">
                <a:solidFill>
                  <a:srgbClr val="000000"/>
                </a:solidFill>
                <a:latin typeface="Calibri" charset="0"/>
              </a:rPr>
              <a:t>Parallelize the algorithm</a:t>
            </a:r>
            <a:endParaRPr lang="en-US" sz="2400">
              <a:solidFill>
                <a:srgbClr val="000000"/>
              </a:solidFill>
              <a:latin typeface="Calibri" charset="0"/>
            </a:endParaRPr>
          </a:p>
          <a:p>
            <a:pPr marL="285750" indent="-285750">
              <a:buFont typeface="Arial" panose="020B0604020202020204" pitchFamily="34" charset="0"/>
              <a:buChar char="•"/>
            </a:pPr>
            <a:r>
              <a:rPr lang="fr-FR" sz="2400">
                <a:solidFill>
                  <a:srgbClr val="000000"/>
                </a:solidFill>
                <a:latin typeface="Calibri"/>
              </a:rPr>
              <a:t>Apply it at Grid'5000, IRISA</a:t>
            </a:r>
          </a:p>
        </p:txBody>
      </p:sp>
      <p:pic>
        <p:nvPicPr>
          <p:cNvPr id="7" name="Image 6" descr="mcts-steps-4.png"/>
          <p:cNvPicPr>
            <a:picLocks noChangeAspect="1"/>
          </p:cNvPicPr>
          <p:nvPr/>
        </p:nvPicPr>
        <p:blipFill>
          <a:blip r:embed="rId4"/>
          <a:stretch>
            <a:fillRect/>
          </a:stretch>
        </p:blipFill>
        <p:spPr>
          <a:xfrm>
            <a:off x="9284459" y="1921432"/>
            <a:ext cx="2272324" cy="1337574"/>
          </a:xfrm>
          <a:prstGeom prst="rect">
            <a:avLst/>
          </a:prstGeom>
        </p:spPr>
      </p:pic>
      <p:pic>
        <p:nvPicPr>
          <p:cNvPr id="8" name="Image 7" descr="arimaa3.JPG"/>
          <p:cNvPicPr>
            <a:picLocks noChangeAspect="1"/>
          </p:cNvPicPr>
          <p:nvPr/>
        </p:nvPicPr>
        <p:blipFill>
          <a:blip r:embed="rId5"/>
          <a:stretch>
            <a:fillRect/>
          </a:stretch>
        </p:blipFill>
        <p:spPr>
          <a:xfrm>
            <a:off x="3567919" y="4335276"/>
            <a:ext cx="4525527" cy="1682531"/>
          </a:xfrm>
          <a:prstGeom prst="rect">
            <a:avLst/>
          </a:prstGeom>
        </p:spPr>
      </p:pic>
      <p:pic>
        <p:nvPicPr>
          <p:cNvPr id="9" name="Image 8" descr="g5kmap.png"/>
          <p:cNvPicPr>
            <a:picLocks noChangeAspect="1"/>
          </p:cNvPicPr>
          <p:nvPr/>
        </p:nvPicPr>
        <p:blipFill>
          <a:blip r:embed="rId6"/>
          <a:stretch>
            <a:fillRect/>
          </a:stretch>
        </p:blipFill>
        <p:spPr>
          <a:xfrm>
            <a:off x="8860647" y="4207432"/>
            <a:ext cx="2743200" cy="2533650"/>
          </a:xfrm>
          <a:prstGeom prst="rect">
            <a:avLst/>
          </a:prstGeom>
        </p:spPr>
      </p:pic>
      <p:pic>
        <p:nvPicPr>
          <p:cNvPr id="11" name="Image 10" descr="logo.gif"/>
          <p:cNvPicPr>
            <a:picLocks noChangeAspect="1"/>
          </p:cNvPicPr>
          <p:nvPr/>
        </p:nvPicPr>
        <p:blipFill>
          <a:blip r:embed="rId7"/>
          <a:stretch>
            <a:fillRect/>
          </a:stretch>
        </p:blipFill>
        <p:spPr>
          <a:xfrm>
            <a:off x="9245035" y="3034872"/>
            <a:ext cx="1979163" cy="1485900"/>
          </a:xfrm>
          <a:prstGeom prst="rect">
            <a:avLst/>
          </a:prstGeom>
        </p:spPr>
      </p:pic>
      <p:sp>
        <p:nvSpPr>
          <p:cNvPr id="12" name="ZoneTexte 11"/>
          <p:cNvSpPr txBox="1"/>
          <p:nvPr/>
        </p:nvSpPr>
        <p:spPr>
          <a:xfrm>
            <a:off x="4302607" y="5946974"/>
            <a:ext cx="2743200" cy="523220"/>
          </a:xfrm>
          <a:prstGeom prst="rect">
            <a:avLst/>
          </a:prstGeom>
        </p:spPr>
        <p:txBody>
          <a:bodyPr rtlCol="0">
            <a:spAutoFit/>
          </a:bodyPr>
          <a:lstStyle/>
          <a:p>
            <a:pPr algn="ctr"/>
            <a:r>
              <a:rPr lang="fr-FR" sz="2800" b="1"/>
              <a:t>Arimaa</a:t>
            </a:r>
            <a:endParaRPr lang="fr-FR"/>
          </a:p>
        </p:txBody>
      </p:sp>
      <p:pic>
        <p:nvPicPr>
          <p:cNvPr id="13" name="Image 12" descr="reseau-informatique-local-lan_wz_push_right_col_mobile.jpg"/>
          <p:cNvPicPr>
            <a:picLocks noChangeAspect="1"/>
          </p:cNvPicPr>
          <p:nvPr/>
        </p:nvPicPr>
        <p:blipFill>
          <a:blip r:embed="rId8"/>
          <a:stretch>
            <a:fillRect/>
          </a:stretch>
        </p:blipFill>
        <p:spPr>
          <a:xfrm>
            <a:off x="473103" y="4345381"/>
            <a:ext cx="2743200" cy="2057400"/>
          </a:xfrm>
          <a:prstGeom prst="rect">
            <a:avLst/>
          </a:prstGeom>
        </p:spPr>
      </p:pic>
      <p:sp>
        <p:nvSpPr>
          <p:cNvPr id="14" name="ZoneTexte 13"/>
          <p:cNvSpPr txBox="1"/>
          <p:nvPr/>
        </p:nvSpPr>
        <p:spPr>
          <a:xfrm>
            <a:off x="9097193" y="1409053"/>
            <a:ext cx="2595235" cy="461665"/>
          </a:xfrm>
          <a:prstGeom prst="rect">
            <a:avLst/>
          </a:prstGeom>
        </p:spPr>
        <p:txBody>
          <a:bodyPr rtlCol="0">
            <a:spAutoFit/>
          </a:bodyPr>
          <a:lstStyle/>
          <a:p>
            <a:pPr algn="ctr"/>
            <a:r>
              <a:rPr lang="fr-FR" sz="2400" b="1"/>
              <a:t>MCTS algorithm</a:t>
            </a:r>
          </a:p>
        </p:txBody>
      </p:sp>
    </p:spTree>
    <p:extLst>
      <p:ext uri="{BB962C8B-B14F-4D97-AF65-F5344CB8AC3E}">
        <p14:creationId xmlns:p14="http://schemas.microsoft.com/office/powerpoint/2010/main" val="7323585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85000" lnSpcReduction="10000"/>
          </a:bodyPr>
          <a:lstStyle/>
          <a:p>
            <a:pPr marL="0" indent="0">
              <a:buNone/>
            </a:pPr>
            <a:r>
              <a:rPr lang="en-US"/>
              <a:t>User Interface module</a:t>
            </a:r>
            <a:endParaRPr lang="fr-FR"/>
          </a:p>
        </p:txBody>
      </p:sp>
      <p:sp>
        <p:nvSpPr>
          <p:cNvPr id="5" name="ZoneTexte 4"/>
          <p:cNvSpPr txBox="1"/>
          <p:nvPr/>
        </p:nvSpPr>
        <p:spPr>
          <a:xfrm>
            <a:off x="8574820" y="2019967"/>
            <a:ext cx="3580968" cy="2308324"/>
          </a:xfrm>
          <a:prstGeom prst="rect">
            <a:avLst/>
          </a:prstGeom>
        </p:spPr>
        <p:txBody>
          <a:bodyPr rtlCol="0">
            <a:spAutoFit/>
          </a:bodyPr>
          <a:lstStyle/>
          <a:p>
            <a:r>
              <a:rPr lang="fr-FR" sz="2400"/>
              <a:t>User Interface:</a:t>
            </a:r>
          </a:p>
          <a:p>
            <a:pPr marL="342900" indent="-342900">
              <a:buFont typeface="Arial" panose="020B0604020202020204" pitchFamily="34" charset="0"/>
              <a:buChar char="•"/>
            </a:pPr>
            <a:r>
              <a:rPr lang="fr-FR" sz="2000"/>
              <a:t>Communication with the player:</a:t>
            </a:r>
          </a:p>
          <a:p>
            <a:pPr marL="800100" lvl="1" indent="-342900">
              <a:buFont typeface="Arial" panose="020B0604020202020204" pitchFamily="34" charset="0"/>
              <a:buChar char="•"/>
            </a:pPr>
            <a:r>
              <a:rPr lang="fr-FR" sz="2000"/>
              <a:t>menu mode</a:t>
            </a:r>
          </a:p>
          <a:p>
            <a:pPr marL="800100" lvl="1" indent="-342900">
              <a:buFont typeface="Arial" panose="020B0604020202020204" pitchFamily="34" charset="0"/>
              <a:buChar char="•"/>
            </a:pPr>
            <a:r>
              <a:rPr lang="fr-FR" sz="2000"/>
              <a:t>the game</a:t>
            </a:r>
          </a:p>
          <a:p>
            <a:pPr marL="342900" indent="-342900">
              <a:buFont typeface="Arial" panose="020B0604020202020204" pitchFamily="34" charset="0"/>
              <a:buChar char="•"/>
            </a:pPr>
            <a:r>
              <a:rPr lang="en-US" sz="2000">
                <a:solidFill>
                  <a:srgbClr val="000000"/>
                </a:solidFill>
                <a:latin typeface="Calibri"/>
              </a:rPr>
              <a:t>Send the events to the Model</a:t>
            </a:r>
            <a:endParaRPr lang="fr-FR" sz="2000">
              <a:solidFill>
                <a:srgbClr val="000000"/>
              </a:solidFill>
              <a:latin typeface="Calibri"/>
            </a:endParaRP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17100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Model module</a:t>
            </a:r>
            <a:endParaRPr lang="fr-FR"/>
          </a:p>
        </p:txBody>
      </p:sp>
      <p:sp>
        <p:nvSpPr>
          <p:cNvPr id="5" name="ZoneTexte 4"/>
          <p:cNvSpPr txBox="1"/>
          <p:nvPr/>
        </p:nvSpPr>
        <p:spPr>
          <a:xfrm>
            <a:off x="8624100" y="2630881"/>
            <a:ext cx="3580968" cy="1692771"/>
          </a:xfrm>
          <a:prstGeom prst="rect">
            <a:avLst/>
          </a:prstGeom>
        </p:spPr>
        <p:txBody>
          <a:bodyPr rtlCol="0">
            <a:spAutoFit/>
          </a:bodyPr>
          <a:lstStyle/>
          <a:p>
            <a:r>
              <a:rPr lang="fr-FR" sz="2400"/>
              <a:t>Model:</a:t>
            </a:r>
          </a:p>
          <a:p>
            <a:pPr marL="342900" indent="-342900">
              <a:buFont typeface="Arial" panose="020B0604020202020204" pitchFamily="34" charset="0"/>
              <a:buChar char="•"/>
            </a:pPr>
            <a:r>
              <a:rPr lang="fr-FR" sz="2000"/>
              <a:t>Handle the game itself</a:t>
            </a:r>
          </a:p>
          <a:p>
            <a:pPr marL="342900" indent="-342900">
              <a:buFont typeface="Arial" panose="020B0604020202020204" pitchFamily="34" charset="0"/>
              <a:buChar char="•"/>
            </a:pPr>
            <a:r>
              <a:rPr lang="fr-FR" sz="2000">
                <a:solidFill>
                  <a:srgbClr val="000000"/>
                </a:solidFill>
                <a:latin typeface="Calibri"/>
              </a:rPr>
              <a:t>Contains the board</a:t>
            </a:r>
          </a:p>
          <a:p>
            <a:pPr marL="342900" indent="-342900">
              <a:buFont typeface="Arial" panose="020B0604020202020204" pitchFamily="34" charset="0"/>
              <a:buChar char="•"/>
            </a:pPr>
            <a:r>
              <a:rPr lang="fr-FR" sz="2000">
                <a:solidFill>
                  <a:srgbClr val="000000"/>
                </a:solidFill>
                <a:latin typeface="Calibri"/>
              </a:rPr>
              <a:t>Contains the rules</a:t>
            </a:r>
            <a:endParaRPr lang="en-US" sz="2000">
              <a:solidFill>
                <a:srgbClr val="000000"/>
              </a:solidFill>
              <a:latin typeface="Calibri"/>
            </a:endParaRPr>
          </a:p>
          <a:p>
            <a:pPr marL="342900" indent="-342900">
              <a:buFont typeface="Arial" panose="020B0604020202020204" pitchFamily="34" charset="0"/>
              <a:buChar char="•"/>
            </a:pPr>
            <a:r>
              <a:rPr lang="fr-FR" sz="2000">
                <a:solidFill>
                  <a:srgbClr val="000000"/>
                </a:solidFill>
                <a:latin typeface="Calibri"/>
              </a:rPr>
              <a:t>Call the AI </a:t>
            </a: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175259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340" y="1586415"/>
            <a:ext cx="3162300" cy="439683"/>
          </a:xfrm>
        </p:spPr>
        <p:txBody>
          <a:bodyPr>
            <a:normAutofit fontScale="92500" lnSpcReduction="10000"/>
          </a:bodyPr>
          <a:lstStyle/>
          <a:p>
            <a:pPr marL="0" indent="0">
              <a:buNone/>
            </a:pPr>
            <a:r>
              <a:rPr lang="en-US"/>
              <a:t>Converter module</a:t>
            </a:r>
            <a:endParaRPr lang="fr-FR"/>
          </a:p>
        </p:txBody>
      </p:sp>
      <p:sp>
        <p:nvSpPr>
          <p:cNvPr id="5" name="ZoneTexte 4"/>
          <p:cNvSpPr txBox="1"/>
          <p:nvPr/>
        </p:nvSpPr>
        <p:spPr>
          <a:xfrm>
            <a:off x="8535395" y="2581613"/>
            <a:ext cx="3580968" cy="1692771"/>
          </a:xfrm>
          <a:prstGeom prst="rect">
            <a:avLst/>
          </a:prstGeom>
        </p:spPr>
        <p:txBody>
          <a:bodyPr rtlCol="0">
            <a:spAutoFit/>
          </a:bodyPr>
          <a:lstStyle/>
          <a:p>
            <a:r>
              <a:rPr lang="fr-FR" sz="2400"/>
              <a:t>Converter:</a:t>
            </a:r>
          </a:p>
          <a:p>
            <a:pPr marL="342900" indent="-342900">
              <a:buFont typeface="Arial" panose="020B0604020202020204" pitchFamily="34" charset="0"/>
              <a:buChar char="•"/>
            </a:pPr>
            <a:r>
              <a:rPr lang="fr-FR" sz="2000"/>
              <a:t>Interface</a:t>
            </a:r>
            <a:endParaRPr lang="en-US" sz="2000">
              <a:solidFill>
                <a:srgbClr val="000000"/>
              </a:solidFill>
              <a:latin typeface="Calibri"/>
            </a:endParaRPr>
          </a:p>
          <a:p>
            <a:pPr marL="342900" indent="-342900">
              <a:buFont typeface="Arial" panose="020B0604020202020204" pitchFamily="34" charset="0"/>
              <a:buChar char="•"/>
            </a:pPr>
            <a:r>
              <a:rPr lang="fr-FR" sz="2000">
                <a:solidFill>
                  <a:srgbClr val="000000"/>
                </a:solidFill>
                <a:latin typeface="Calibri"/>
              </a:rPr>
              <a:t>Convert data flux between the Model and the MCTS algorithm</a:t>
            </a:r>
          </a:p>
        </p:txBody>
      </p:sp>
      <p:pic>
        <p:nvPicPr>
          <p:cNvPr id="6" name="Image 5" descr="new.png"/>
          <p:cNvPicPr>
            <a:picLocks noChangeAspect="1"/>
          </p:cNvPicPr>
          <p:nvPr/>
        </p:nvPicPr>
        <p:blipFill>
          <a:blip r:embed="rId3"/>
          <a:stretch>
            <a:fillRect/>
          </a:stretch>
        </p:blipFill>
        <p:spPr>
          <a:xfrm>
            <a:off x="992037" y="2214113"/>
            <a:ext cx="7275811" cy="2784872"/>
          </a:xfrm>
          <a:prstGeom prst="rect">
            <a:avLst/>
          </a:prstGeom>
        </p:spPr>
      </p:pic>
    </p:spTree>
    <p:extLst>
      <p:ext uri="{BB962C8B-B14F-4D97-AF65-F5344CB8AC3E}">
        <p14:creationId xmlns:p14="http://schemas.microsoft.com/office/powerpoint/2010/main" val="333189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General Architecture</a:t>
            </a:r>
          </a:p>
        </p:txBody>
      </p:sp>
      <p:sp>
        <p:nvSpPr>
          <p:cNvPr id="3" name="Espace réservé du contenu 2"/>
          <p:cNvSpPr>
            <a:spLocks noGrp="1"/>
          </p:cNvSpPr>
          <p:nvPr>
            <p:ph idx="1"/>
          </p:nvPr>
        </p:nvSpPr>
        <p:spPr>
          <a:xfrm>
            <a:off x="936625" y="1585913"/>
            <a:ext cx="3526975" cy="439737"/>
          </a:xfrm>
        </p:spPr>
        <p:txBody>
          <a:bodyPr>
            <a:normAutofit fontScale="92500" lnSpcReduction="10000"/>
          </a:bodyPr>
          <a:lstStyle/>
          <a:p>
            <a:pPr marL="0" indent="0">
              <a:buNone/>
            </a:pPr>
            <a:r>
              <a:rPr lang="en-US"/>
              <a:t>MCTS algorithm module</a:t>
            </a:r>
            <a:endParaRPr lang="fr-FR"/>
          </a:p>
        </p:txBody>
      </p:sp>
      <p:sp>
        <p:nvSpPr>
          <p:cNvPr id="5" name="ZoneTexte 4"/>
          <p:cNvSpPr txBox="1"/>
          <p:nvPr/>
        </p:nvSpPr>
        <p:spPr>
          <a:xfrm>
            <a:off x="8466403" y="2453518"/>
            <a:ext cx="3670104" cy="2616101"/>
          </a:xfrm>
          <a:prstGeom prst="rect">
            <a:avLst/>
          </a:prstGeom>
        </p:spPr>
        <p:txBody>
          <a:bodyPr rtlCol="0">
            <a:spAutoFit/>
          </a:bodyPr>
          <a:lstStyle/>
          <a:p>
            <a:r>
              <a:rPr lang="fr-FR" sz="2400"/>
              <a:t>MCTS algorithm:</a:t>
            </a:r>
          </a:p>
          <a:p>
            <a:pPr marL="342900" indent="-342900">
              <a:buFont typeface="Arial" panose="020B0604020202020204" pitchFamily="34" charset="0"/>
              <a:buChar char="•"/>
            </a:pPr>
            <a:r>
              <a:rPr lang="en-US" sz="2000"/>
              <a:t>Parallelization</a:t>
            </a:r>
            <a:r>
              <a:rPr lang="fr-FR" sz="2000"/>
              <a:t>: </a:t>
            </a:r>
          </a:p>
          <a:p>
            <a:r>
              <a:rPr lang="fr-FR" sz="2000"/>
              <a:t>      </a:t>
            </a:r>
            <a:r>
              <a:rPr lang="en-US" sz="2000"/>
              <a:t>Dispatching of data in</a:t>
            </a:r>
          </a:p>
          <a:p>
            <a:r>
              <a:rPr lang="fr-FR" sz="2000"/>
              <a:t>      </a:t>
            </a:r>
            <a:r>
              <a:rPr lang="en-US" sz="2000"/>
              <a:t>different threads</a:t>
            </a:r>
            <a:endParaRPr lang="fr-FR" sz="2000"/>
          </a:p>
          <a:p>
            <a:pPr marL="342900" indent="-342900">
              <a:buFont typeface="Arial" panose="020B0604020202020204" pitchFamily="34" charset="0"/>
              <a:buChar char="•"/>
            </a:pPr>
            <a:r>
              <a:rPr lang="fr-FR" sz="2000"/>
              <a:t>Calculus of moves</a:t>
            </a:r>
          </a:p>
          <a:p>
            <a:pPr marL="342900" indent="-342900">
              <a:buFont typeface="Arial" panose="020B0604020202020204" pitchFamily="34" charset="0"/>
              <a:buChar char="•"/>
            </a:pPr>
            <a:r>
              <a:rPr lang="en-US" sz="2000"/>
              <a:t>Set of rules</a:t>
            </a:r>
            <a:endParaRPr lang="fr-FR" sz="2000"/>
          </a:p>
          <a:p>
            <a:pPr marL="342900" indent="-342900">
              <a:buFont typeface="Arial" panose="020B0604020202020204" pitchFamily="34" charset="0"/>
              <a:buChar char="•"/>
            </a:pPr>
            <a:r>
              <a:rPr lang="en-US" sz="2000"/>
              <a:t>Merging the results</a:t>
            </a:r>
            <a:endParaRPr lang="fr-FR" sz="2000"/>
          </a:p>
          <a:p>
            <a:pPr marL="342900" indent="-342900">
              <a:buFont typeface="Arial" panose="020B0604020202020204" pitchFamily="34" charset="0"/>
              <a:buChar char="•"/>
            </a:pPr>
            <a:r>
              <a:rPr lang="en-US" sz="2000">
                <a:solidFill>
                  <a:srgbClr val="000000"/>
                </a:solidFill>
                <a:latin typeface="Calibri"/>
              </a:rPr>
              <a:t>The controler sends the move</a:t>
            </a:r>
            <a:endParaRPr lang="fr-FR" sz="2000">
              <a:solidFill>
                <a:srgbClr val="000000"/>
              </a:solidFill>
              <a:latin typeface="Calibri"/>
            </a:endParaRPr>
          </a:p>
        </p:txBody>
      </p:sp>
      <p:pic>
        <p:nvPicPr>
          <p:cNvPr id="7" name="Image 6" descr="AI.jpg"/>
          <p:cNvPicPr>
            <a:picLocks noChangeAspect="1"/>
          </p:cNvPicPr>
          <p:nvPr/>
        </p:nvPicPr>
        <p:blipFill>
          <a:blip r:embed="rId3"/>
          <a:stretch>
            <a:fillRect/>
          </a:stretch>
        </p:blipFill>
        <p:spPr>
          <a:xfrm>
            <a:off x="466829" y="2228056"/>
            <a:ext cx="7412037" cy="3282950"/>
          </a:xfrm>
          <a:prstGeom prst="rect">
            <a:avLst/>
          </a:prstGeom>
        </p:spPr>
      </p:pic>
    </p:spTree>
    <p:extLst>
      <p:ext uri="{BB962C8B-B14F-4D97-AF65-F5344CB8AC3E}">
        <p14:creationId xmlns:p14="http://schemas.microsoft.com/office/powerpoint/2010/main" val="17020384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MCTS algorithm's features</a:t>
            </a:r>
          </a:p>
        </p:txBody>
      </p:sp>
      <p:sp>
        <p:nvSpPr>
          <p:cNvPr id="3" name="Espace réservé du contenu 2"/>
          <p:cNvSpPr>
            <a:spLocks noGrp="1"/>
          </p:cNvSpPr>
          <p:nvPr>
            <p:ph idx="1"/>
          </p:nvPr>
        </p:nvSpPr>
        <p:spPr>
          <a:xfrm>
            <a:off x="838200" y="1825625"/>
            <a:ext cx="5163761" cy="4351338"/>
          </a:xfrm>
        </p:spPr>
        <p:txBody>
          <a:bodyPr/>
          <a:lstStyle/>
          <a:p>
            <a:endParaRPr lang="en-US"/>
          </a:p>
          <a:p>
            <a:r>
              <a:rPr lang="en-US"/>
              <a:t>Adaptable to several games</a:t>
            </a:r>
          </a:p>
          <a:p>
            <a:endParaRPr lang="en-US"/>
          </a:p>
          <a:p>
            <a:r>
              <a:rPr lang="en-US"/>
              <a:t>allow to play against humans or others AI</a:t>
            </a:r>
            <a:endParaRPr lang="fr-FR"/>
          </a:p>
        </p:txBody>
      </p:sp>
      <p:pic>
        <p:nvPicPr>
          <p:cNvPr id="5" name="Image 4" descr="Arimaa.jpg"/>
          <p:cNvPicPr>
            <a:picLocks noChangeAspect="1"/>
          </p:cNvPicPr>
          <p:nvPr/>
        </p:nvPicPr>
        <p:blipFill>
          <a:blip r:embed="rId3"/>
          <a:stretch>
            <a:fillRect/>
          </a:stretch>
        </p:blipFill>
        <p:spPr>
          <a:xfrm>
            <a:off x="5851355" y="3811142"/>
            <a:ext cx="3157071" cy="2730142"/>
          </a:xfrm>
          <a:prstGeom prst="rect">
            <a:avLst/>
          </a:prstGeom>
        </p:spPr>
      </p:pic>
      <p:pic>
        <p:nvPicPr>
          <p:cNvPr id="6" name="Image 5"/>
          <p:cNvPicPr>
            <a:picLocks noChangeAspect="1"/>
          </p:cNvPicPr>
          <p:nvPr/>
        </p:nvPicPr>
        <p:blipFill>
          <a:blip r:embed="rId4"/>
          <a:stretch>
            <a:fillRect/>
          </a:stretch>
        </p:blipFill>
        <p:spPr>
          <a:xfrm>
            <a:off x="8899355" y="2058429"/>
            <a:ext cx="1874244" cy="1623879"/>
          </a:xfrm>
          <a:prstGeom prst="rect">
            <a:avLst/>
          </a:prstGeom>
        </p:spPr>
      </p:pic>
    </p:spTree>
    <p:extLst>
      <p:ext uri="{BB962C8B-B14F-4D97-AF65-F5344CB8AC3E}">
        <p14:creationId xmlns:p14="http://schemas.microsoft.com/office/powerpoint/2010/main" val="2001540014"/>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8533"/>
          </a:xfrm>
        </p:spPr>
        <p:txBody>
          <a:bodyPr/>
          <a:lstStyle/>
          <a:p>
            <a:r>
              <a:rPr lang="en-US" sz="4000" b="1"/>
              <a:t>Development Methodologies</a:t>
            </a:r>
          </a:p>
        </p:txBody>
      </p:sp>
      <p:sp>
        <p:nvSpPr>
          <p:cNvPr id="3" name="Content Placeholder 2"/>
          <p:cNvSpPr>
            <a:spLocks noGrp="1"/>
          </p:cNvSpPr>
          <p:nvPr>
            <p:ph idx="1"/>
          </p:nvPr>
        </p:nvSpPr>
        <p:spPr>
          <a:xfrm>
            <a:off x="833901" y="1463440"/>
            <a:ext cx="10515600" cy="4351338"/>
          </a:xfrm>
        </p:spPr>
        <p:txBody>
          <a:bodyPr/>
          <a:lstStyle/>
          <a:p>
            <a:pPr marL="0" indent="0">
              <a:buNone/>
            </a:pPr>
            <a:r>
              <a:rPr lang="en-US" b="1">
                <a:latin typeface="Calibri" charset="0"/>
              </a:rPr>
              <a:t>Agile Methodology</a:t>
            </a:r>
            <a:r>
              <a:rPr lang="en-US">
                <a:latin typeface="Calibri" charset="0"/>
              </a:rPr>
              <a:t>:</a:t>
            </a:r>
          </a:p>
          <a:p>
            <a:endParaRPr lang="en-US">
              <a:latin typeface="Calibri" charset="0"/>
            </a:endParaRPr>
          </a:p>
          <a:p>
            <a:pPr marL="0" indent="0">
              <a:buNone/>
            </a:pPr>
            <a:r>
              <a:rPr lang="en-US">
                <a:latin typeface="Calibri" charset="0"/>
              </a:rPr>
              <a:t>Iterative software development </a:t>
            </a:r>
          </a:p>
          <a:p>
            <a:pPr marL="0" indent="0">
              <a:buNone/>
            </a:pPr>
            <a:r>
              <a:rPr lang="en-US">
                <a:latin typeface="Calibri" charset="0"/>
              </a:rPr>
              <a:t>methodology for building and  </a:t>
            </a:r>
          </a:p>
          <a:p>
            <a:pPr marL="0" indent="0">
              <a:buNone/>
            </a:pPr>
            <a:r>
              <a:rPr lang="en-US">
                <a:latin typeface="Calibri" charset="0"/>
              </a:rPr>
              <a:t>testing the software incrementally.</a:t>
            </a:r>
          </a:p>
          <a:p>
            <a:endParaRPr lang="en-US">
              <a:latin typeface="Calibri" charset="0"/>
            </a:endParaRPr>
          </a:p>
        </p:txBody>
      </p:sp>
      <p:pic>
        <p:nvPicPr>
          <p:cNvPr id="4" name="Picture 3" descr="KdKKT.png"/>
          <p:cNvPicPr>
            <a:picLocks noChangeAspect="1"/>
          </p:cNvPicPr>
          <p:nvPr/>
        </p:nvPicPr>
        <p:blipFill>
          <a:blip r:embed="rId3"/>
          <a:stretch>
            <a:fillRect/>
          </a:stretch>
        </p:blipFill>
        <p:spPr>
          <a:xfrm>
            <a:off x="7493000" y="1695450"/>
            <a:ext cx="3805238" cy="4204554"/>
          </a:xfrm>
          <a:prstGeom prst="rect">
            <a:avLst/>
          </a:prstGeom>
        </p:spPr>
      </p:pic>
    </p:spTree>
    <p:extLst>
      <p:ext uri="{BB962C8B-B14F-4D97-AF65-F5344CB8AC3E}">
        <p14:creationId xmlns:p14="http://schemas.microsoft.com/office/powerpoint/2010/main" val="2602966379"/>
      </p:ext>
    </p:extLst>
  </p:cSld>
  <p:clrMapOvr>
    <a:masterClrMapping/>
  </p:clrMapOvr>
  <p:transition spd="slow">
    <p:push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0036"/>
          </a:xfrm>
        </p:spPr>
        <p:txBody>
          <a:bodyPr/>
          <a:lstStyle/>
          <a:p>
            <a:r>
              <a:rPr lang="en-US" b="1">
                <a:latin typeface="Calibri Light" charset="0"/>
              </a:rPr>
              <a:t>Key Areas:</a:t>
            </a:r>
          </a:p>
        </p:txBody>
      </p:sp>
      <p:sp>
        <p:nvSpPr>
          <p:cNvPr id="3" name="Content Placeholder 2"/>
          <p:cNvSpPr>
            <a:spLocks noGrp="1"/>
          </p:cNvSpPr>
          <p:nvPr>
            <p:ph idx="1"/>
          </p:nvPr>
        </p:nvSpPr>
        <p:spPr>
          <a:xfrm>
            <a:off x="838200" y="1494910"/>
            <a:ext cx="10515600" cy="4682053"/>
          </a:xfrm>
        </p:spPr>
        <p:txBody>
          <a:bodyPr/>
          <a:lstStyle/>
          <a:p>
            <a:r>
              <a:rPr lang="en-US">
                <a:latin typeface="Calibri" charset="0"/>
              </a:rPr>
              <a:t>Regular meetings </a:t>
            </a:r>
          </a:p>
          <a:p>
            <a:r>
              <a:rPr lang="en-US">
                <a:latin typeface="Calibri" charset="0"/>
              </a:rPr>
              <a:t>"To Do" list </a:t>
            </a:r>
          </a:p>
          <a:p>
            <a:r>
              <a:rPr lang="en-US">
                <a:latin typeface="Calibri" charset="0"/>
              </a:rPr>
              <a:t>Estimation of time and resources </a:t>
            </a:r>
          </a:p>
          <a:p>
            <a:r>
              <a:rPr lang="en-US">
                <a:latin typeface="Calibri" charset="0"/>
              </a:rPr>
              <a:t>Prioritization of tasks </a:t>
            </a:r>
          </a:p>
          <a:p>
            <a:r>
              <a:rPr lang="en-US">
                <a:latin typeface="Calibri" charset="0"/>
              </a:rPr>
              <a:t>Development using top to bottom approach </a:t>
            </a:r>
          </a:p>
          <a:p>
            <a:r>
              <a:rPr lang="en-US">
                <a:latin typeface="Calibri" charset="0"/>
              </a:rPr>
              <a:t>Feedback from the end user or the team </a:t>
            </a:r>
          </a:p>
          <a:p>
            <a:r>
              <a:rPr lang="en-US">
                <a:latin typeface="Calibri" charset="0"/>
              </a:rPr>
              <a:t>Iteration </a:t>
            </a:r>
          </a:p>
          <a:p>
            <a:pPr marL="0" indent="0">
              <a:buNone/>
            </a:pPr>
            <a:endParaRPr lang="en-US">
              <a:latin typeface="Calibri" charset="0"/>
            </a:endParaRPr>
          </a:p>
          <a:p>
            <a:endParaRPr lang="en-US"/>
          </a:p>
        </p:txBody>
      </p:sp>
    </p:spTree>
    <p:extLst>
      <p:ext uri="{BB962C8B-B14F-4D97-AF65-F5344CB8AC3E}">
        <p14:creationId xmlns:p14="http://schemas.microsoft.com/office/powerpoint/2010/main" val="2969174422"/>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gile-Methodology.jpg"/>
          <p:cNvPicPr>
            <a:picLocks noChangeAspect="1"/>
          </p:cNvPicPr>
          <p:nvPr/>
        </p:nvPicPr>
        <p:blipFill>
          <a:blip r:embed="rId3"/>
          <a:stretch>
            <a:fillRect/>
          </a:stretch>
        </p:blipFill>
        <p:spPr>
          <a:xfrm>
            <a:off x="762000" y="416943"/>
            <a:ext cx="10774370" cy="5935663"/>
          </a:xfrm>
          <a:prstGeom prst="rect">
            <a:avLst/>
          </a:prstGeom>
        </p:spPr>
      </p:pic>
    </p:spTree>
    <p:extLst>
      <p:ext uri="{BB962C8B-B14F-4D97-AF65-F5344CB8AC3E}">
        <p14:creationId xmlns:p14="http://schemas.microsoft.com/office/powerpoint/2010/main" val="171239999"/>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7442"/>
          </a:xfrm>
        </p:spPr>
        <p:txBody>
          <a:bodyPr/>
          <a:lstStyle/>
          <a:p>
            <a:pPr marL="571500" indent="-571500">
              <a:buFont typeface="Arial" panose="020B0604020202020204" pitchFamily="34" charset="0"/>
              <a:buChar char="•"/>
            </a:pPr>
            <a:r>
              <a:rPr lang="en-US" b="1">
                <a:latin typeface="Calibri Light" charset="0"/>
                <a:cs typeface="Times New Roman" charset="0"/>
              </a:rPr>
              <a:t>Planning Poker Estimation</a:t>
            </a:r>
            <a:r>
              <a:rPr lang="en-US" b="1">
                <a:latin typeface="Calibri Light"/>
                <a:cs typeface="Times New Roman" charset="0"/>
              </a:rPr>
              <a:t> Technique</a:t>
            </a:r>
            <a:r>
              <a:rPr lang="en-US" b="1">
                <a:latin typeface="Times New Roman"/>
                <a:cs typeface="Times New Roman"/>
              </a:rPr>
              <a:t> </a:t>
            </a:r>
          </a:p>
        </p:txBody>
      </p:sp>
      <p:sp>
        <p:nvSpPr>
          <p:cNvPr id="3" name="Content Placeholder 2"/>
          <p:cNvSpPr>
            <a:spLocks noGrp="1"/>
          </p:cNvSpPr>
          <p:nvPr>
            <p:ph idx="1"/>
          </p:nvPr>
        </p:nvSpPr>
        <p:spPr>
          <a:xfrm>
            <a:off x="746125" y="1428750"/>
            <a:ext cx="10515600" cy="5082329"/>
          </a:xfrm>
        </p:spPr>
        <p:txBody>
          <a:bodyPr/>
          <a:lstStyle/>
          <a:p>
            <a:pPr marL="0" indent="0">
              <a:buNone/>
            </a:pPr>
            <a:r>
              <a:rPr lang="en-US">
                <a:solidFill>
                  <a:srgbClr val="1F3864"/>
                </a:solidFill>
                <a:latin typeface="Calibri" charset="0"/>
              </a:rPr>
              <a:t> Method for workloads</a:t>
            </a:r>
          </a:p>
          <a:p>
            <a:pPr marL="0" indent="0">
              <a:buNone/>
            </a:pPr>
            <a:r>
              <a:rPr lang="en-US" b="1">
                <a:latin typeface="Calibri" charset="0"/>
              </a:rPr>
              <a:t> The method</a:t>
            </a:r>
            <a:r>
              <a:rPr lang="en-US">
                <a:latin typeface="Calibri" charset="0"/>
              </a:rPr>
              <a:t>:  </a:t>
            </a:r>
          </a:p>
          <a:p>
            <a:r>
              <a:rPr lang="en-US">
                <a:latin typeface="Calibri" charset="0"/>
              </a:rPr>
              <a:t>Guess workloads individually  </a:t>
            </a:r>
          </a:p>
          <a:p>
            <a:r>
              <a:rPr lang="en-US">
                <a:latin typeface="Calibri" charset="0"/>
              </a:rPr>
              <a:t>No influence on the others </a:t>
            </a:r>
          </a:p>
          <a:p>
            <a:pPr marL="0" indent="0">
              <a:buNone/>
            </a:pPr>
            <a:r>
              <a:rPr lang="en-US">
                <a:latin typeface="Calibri" charset="0"/>
              </a:rPr>
              <a:t> </a:t>
            </a:r>
          </a:p>
          <a:p>
            <a:pPr marL="0" indent="0">
              <a:buNone/>
            </a:pPr>
            <a:r>
              <a:rPr lang="en-US">
                <a:latin typeface="Calibri" charset="0"/>
              </a:rPr>
              <a:t> </a:t>
            </a:r>
            <a:r>
              <a:rPr lang="en-US" b="1">
                <a:latin typeface="Calibri" charset="0"/>
              </a:rPr>
              <a:t>The treatment of solutions:</a:t>
            </a:r>
            <a:r>
              <a:rPr lang="en-US">
                <a:latin typeface="Calibri" charset="0"/>
              </a:rPr>
              <a:t> </a:t>
            </a:r>
          </a:p>
          <a:p>
            <a:r>
              <a:rPr lang="en-US">
                <a:latin typeface="Calibri" charset="0"/>
              </a:rPr>
              <a:t>Eliminate singular guesses </a:t>
            </a:r>
          </a:p>
          <a:p>
            <a:r>
              <a:rPr lang="en-US">
                <a:latin typeface="Calibri" charset="0"/>
              </a:rPr>
              <a:t>Discuss together what will be the workload then </a:t>
            </a:r>
          </a:p>
          <a:p>
            <a:endParaRPr lang="en-US"/>
          </a:p>
        </p:txBody>
      </p:sp>
      <p:pic>
        <p:nvPicPr>
          <p:cNvPr id="4" name="Picture 3" descr="Pokerme.png"/>
          <p:cNvPicPr>
            <a:picLocks noChangeAspect="1"/>
          </p:cNvPicPr>
          <p:nvPr/>
        </p:nvPicPr>
        <p:blipFill>
          <a:blip r:embed="rId3"/>
          <a:stretch>
            <a:fillRect/>
          </a:stretch>
        </p:blipFill>
        <p:spPr>
          <a:xfrm>
            <a:off x="1862138" y="5496941"/>
            <a:ext cx="7824787" cy="1080072"/>
          </a:xfrm>
          <a:prstGeom prst="rect">
            <a:avLst/>
          </a:prstGeom>
        </p:spPr>
      </p:pic>
      <p:pic>
        <p:nvPicPr>
          <p:cNvPr id="5" name="Picture 4" descr="poker-wallpaper-AA-and-chips.jpg"/>
          <p:cNvPicPr>
            <a:picLocks noChangeAspect="1"/>
          </p:cNvPicPr>
          <p:nvPr/>
        </p:nvPicPr>
        <p:blipFill>
          <a:blip r:embed="rId4"/>
          <a:stretch>
            <a:fillRect/>
          </a:stretch>
        </p:blipFill>
        <p:spPr>
          <a:xfrm>
            <a:off x="8497836" y="1431693"/>
            <a:ext cx="2743200" cy="1836167"/>
          </a:xfrm>
          <a:prstGeom prst="rect">
            <a:avLst/>
          </a:prstGeom>
        </p:spPr>
      </p:pic>
    </p:spTree>
    <p:extLst>
      <p:ext uri="{BB962C8B-B14F-4D97-AF65-F5344CB8AC3E}">
        <p14:creationId xmlns:p14="http://schemas.microsoft.com/office/powerpoint/2010/main" val="2291492787"/>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hardware specification</a:t>
            </a:r>
            <a:endParaRPr lang="fr-FR"/>
          </a:p>
        </p:txBody>
      </p:sp>
      <p:sp>
        <p:nvSpPr>
          <p:cNvPr id="3" name="Espace réservé du contenu 2"/>
          <p:cNvSpPr>
            <a:spLocks noGrp="1"/>
          </p:cNvSpPr>
          <p:nvPr>
            <p:ph idx="1"/>
          </p:nvPr>
        </p:nvSpPr>
        <p:spPr>
          <a:xfrm>
            <a:off x="4538663" y="1825625"/>
            <a:ext cx="2932313" cy="4351338"/>
          </a:xfrm>
        </p:spPr>
        <p:txBody>
          <a:bodyPr/>
          <a:lstStyle/>
          <a:p>
            <a:r>
              <a:rPr lang="en-US"/>
              <a:t>Linux or Windows</a:t>
            </a:r>
          </a:p>
          <a:p>
            <a:endParaRPr lang="en-US"/>
          </a:p>
          <a:p>
            <a:r>
              <a:rPr lang="en-US"/>
              <a:t>Cluster or single Machine</a:t>
            </a:r>
          </a:p>
          <a:p>
            <a:endParaRPr lang="en-US"/>
          </a:p>
          <a:p>
            <a:r>
              <a:rPr lang="en-US"/>
              <a:t>CPU and GPU parallelization</a:t>
            </a:r>
            <a:endParaRPr lang="fr-FR"/>
          </a:p>
        </p:txBody>
      </p:sp>
      <p:pic>
        <p:nvPicPr>
          <p:cNvPr id="4" name="Image 3" descr="reseau-informatique-local-lan_wz_push_right_col_mobile.jpg"/>
          <p:cNvPicPr>
            <a:picLocks noChangeAspect="1"/>
          </p:cNvPicPr>
          <p:nvPr/>
        </p:nvPicPr>
        <p:blipFill>
          <a:blip r:embed="rId3"/>
          <a:stretch>
            <a:fillRect/>
          </a:stretch>
        </p:blipFill>
        <p:spPr>
          <a:xfrm>
            <a:off x="1284452" y="3383154"/>
            <a:ext cx="1706356" cy="1282946"/>
          </a:xfrm>
          <a:prstGeom prst="rect">
            <a:avLst/>
          </a:prstGeom>
        </p:spPr>
      </p:pic>
      <p:pic>
        <p:nvPicPr>
          <p:cNvPr id="5" name="Image 4"/>
          <p:cNvPicPr>
            <a:picLocks noChangeAspect="1"/>
          </p:cNvPicPr>
          <p:nvPr/>
        </p:nvPicPr>
        <p:blipFill>
          <a:blip r:embed="rId4"/>
          <a:stretch>
            <a:fillRect/>
          </a:stretch>
        </p:blipFill>
        <p:spPr>
          <a:xfrm>
            <a:off x="8389656" y="2955166"/>
            <a:ext cx="1619284" cy="1516867"/>
          </a:xfrm>
          <a:prstGeom prst="rect">
            <a:avLst/>
          </a:prstGeom>
        </p:spPr>
      </p:pic>
      <p:pic>
        <p:nvPicPr>
          <p:cNvPr id="6" name="Image 5"/>
          <p:cNvPicPr>
            <a:picLocks noChangeAspect="1"/>
          </p:cNvPicPr>
          <p:nvPr/>
        </p:nvPicPr>
        <p:blipFill>
          <a:blip r:embed="rId5"/>
          <a:stretch>
            <a:fillRect/>
          </a:stretch>
        </p:blipFill>
        <p:spPr>
          <a:xfrm>
            <a:off x="1253870" y="1416447"/>
            <a:ext cx="1479927" cy="1480204"/>
          </a:xfrm>
          <a:prstGeom prst="rect">
            <a:avLst/>
          </a:prstGeom>
        </p:spPr>
      </p:pic>
      <p:pic>
        <p:nvPicPr>
          <p:cNvPr id="7" name="Image 6"/>
          <p:cNvPicPr>
            <a:picLocks noChangeAspect="1"/>
          </p:cNvPicPr>
          <p:nvPr/>
        </p:nvPicPr>
        <p:blipFill>
          <a:blip r:embed="rId6"/>
          <a:stretch>
            <a:fillRect/>
          </a:stretch>
        </p:blipFill>
        <p:spPr>
          <a:xfrm>
            <a:off x="8389656" y="1324735"/>
            <a:ext cx="1322026" cy="1320621"/>
          </a:xfrm>
          <a:prstGeom prst="rect">
            <a:avLst/>
          </a:prstGeom>
        </p:spPr>
      </p:pic>
      <p:pic>
        <p:nvPicPr>
          <p:cNvPr id="8" name="Image 7"/>
          <p:cNvPicPr>
            <a:picLocks noChangeAspect="1"/>
          </p:cNvPicPr>
          <p:nvPr/>
        </p:nvPicPr>
        <p:blipFill>
          <a:blip r:embed="rId7"/>
          <a:stretch>
            <a:fillRect/>
          </a:stretch>
        </p:blipFill>
        <p:spPr>
          <a:xfrm>
            <a:off x="1427167" y="4921873"/>
            <a:ext cx="1307750" cy="1306273"/>
          </a:xfrm>
          <a:prstGeom prst="rect">
            <a:avLst/>
          </a:prstGeom>
        </p:spPr>
      </p:pic>
      <p:pic>
        <p:nvPicPr>
          <p:cNvPr id="9" name="Image 8"/>
          <p:cNvPicPr>
            <a:picLocks noChangeAspect="1"/>
          </p:cNvPicPr>
          <p:nvPr/>
        </p:nvPicPr>
        <p:blipFill>
          <a:blip r:embed="rId8"/>
          <a:stretch>
            <a:fillRect/>
          </a:stretch>
        </p:blipFill>
        <p:spPr>
          <a:xfrm>
            <a:off x="8634413" y="4860730"/>
            <a:ext cx="1804122" cy="1446408"/>
          </a:xfrm>
          <a:prstGeom prst="rect">
            <a:avLst/>
          </a:prstGeom>
        </p:spPr>
      </p:pic>
    </p:spTree>
    <p:extLst>
      <p:ext uri="{BB962C8B-B14F-4D97-AF65-F5344CB8AC3E}">
        <p14:creationId xmlns:p14="http://schemas.microsoft.com/office/powerpoint/2010/main" val="2636232261"/>
      </p:ext>
    </p:extLst>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Arimaa : the Game</a:t>
            </a:r>
          </a:p>
        </p:txBody>
      </p:sp>
      <p:sp>
        <p:nvSpPr>
          <p:cNvPr id="3" name="Espace réservé du contenu 2"/>
          <p:cNvSpPr>
            <a:spLocks noGrp="1"/>
          </p:cNvSpPr>
          <p:nvPr>
            <p:ph idx="1"/>
          </p:nvPr>
        </p:nvSpPr>
        <p:spPr/>
        <p:txBody>
          <a:bodyPr/>
          <a:lstStyle/>
          <a:p>
            <a:r>
              <a:rPr lang="en-US"/>
              <a:t>Plays on a chess board</a:t>
            </a:r>
          </a:p>
          <a:p>
            <a:endParaRPr lang="en-US"/>
          </a:p>
          <a:p>
            <a:r>
              <a:rPr lang="en-US"/>
              <a:t>Follows simple rules</a:t>
            </a:r>
          </a:p>
          <a:p>
            <a:endParaRPr lang="en-US"/>
          </a:p>
          <a:p>
            <a:r>
              <a:rPr lang="en-US"/>
              <a:t>Difficult to play for artificial intelligence</a:t>
            </a:r>
          </a:p>
          <a:p>
            <a:endParaRPr lang="en-US"/>
          </a:p>
          <a:p>
            <a:r>
              <a:rPr lang="en-US"/>
              <a:t>Unlike for chess, no algorithm running on a modest personal computer can best the human champions</a:t>
            </a:r>
            <a:endParaRPr lang="fr-FR"/>
          </a:p>
        </p:txBody>
      </p:sp>
      <p:pic>
        <p:nvPicPr>
          <p:cNvPr id="4" name="Image 3" descr="Arimaa.jpg"/>
          <p:cNvPicPr>
            <a:picLocks noChangeAspect="1"/>
          </p:cNvPicPr>
          <p:nvPr/>
        </p:nvPicPr>
        <p:blipFill>
          <a:blip r:embed="rId3"/>
          <a:stretch>
            <a:fillRect/>
          </a:stretch>
        </p:blipFill>
        <p:spPr>
          <a:xfrm>
            <a:off x="6835389" y="734427"/>
            <a:ext cx="4285982" cy="3709261"/>
          </a:xfrm>
          <a:prstGeom prst="rect">
            <a:avLst/>
          </a:prstGeom>
        </p:spPr>
      </p:pic>
    </p:spTree>
    <p:extLst>
      <p:ext uri="{BB962C8B-B14F-4D97-AF65-F5344CB8AC3E}">
        <p14:creationId xmlns:p14="http://schemas.microsoft.com/office/powerpoint/2010/main" val="107705809"/>
      </p:ext>
    </p:extLst>
  </p:cSld>
  <p:clrMapOvr>
    <a:masterClrMapping/>
  </p:clrMapOvr>
  <p:transition spd="slow">
    <p:push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 Actor model (CAF)</a:t>
            </a:r>
          </a:p>
        </p:txBody>
      </p:sp>
      <p:sp>
        <p:nvSpPr>
          <p:cNvPr id="3" name="Espace réservé du contenu 2"/>
          <p:cNvSpPr>
            <a:spLocks noGrp="1"/>
          </p:cNvSpPr>
          <p:nvPr>
            <p:ph idx="1"/>
          </p:nvPr>
        </p:nvSpPr>
        <p:spPr>
          <a:xfrm>
            <a:off x="828675" y="1825625"/>
            <a:ext cx="5010454" cy="4351338"/>
          </a:xfrm>
        </p:spPr>
        <p:txBody>
          <a:bodyPr/>
          <a:lstStyle/>
          <a:p>
            <a:r>
              <a:rPr lang="fr-FR"/>
              <a:t>Actor's possibilities :</a:t>
            </a:r>
          </a:p>
          <a:p>
            <a:endParaRPr lang="fr-FR"/>
          </a:p>
          <a:p>
            <a:pPr lvl="1"/>
            <a:r>
              <a:rPr lang="en-US">
                <a:latin typeface="Calibri" charset="0"/>
              </a:rPr>
              <a:t>send messages to other actors</a:t>
            </a:r>
          </a:p>
          <a:p>
            <a:pPr lvl="1"/>
            <a:endParaRPr lang="en-US"/>
          </a:p>
          <a:p>
            <a:pPr lvl="1"/>
            <a:r>
              <a:rPr lang="en-US">
                <a:latin typeface="Calibri" charset="0"/>
              </a:rPr>
              <a:t>create new actors</a:t>
            </a:r>
          </a:p>
          <a:p>
            <a:pPr lvl="1"/>
            <a:endParaRPr lang="en-US">
              <a:latin typeface="Calibri" charset="0"/>
            </a:endParaRPr>
          </a:p>
          <a:p>
            <a:pPr lvl="1"/>
            <a:r>
              <a:rPr lang="en-US">
                <a:latin typeface="Calibri" charset="0"/>
              </a:rPr>
              <a:t>adapt their behavior</a:t>
            </a:r>
            <a:endParaRPr lang="fr-FR">
              <a:latin typeface="Calibri" charset="0"/>
            </a:endParaRPr>
          </a:p>
          <a:p>
            <a:endParaRPr lang="fr-FR"/>
          </a:p>
        </p:txBody>
      </p:sp>
    </p:spTree>
    <p:extLst>
      <p:ext uri="{BB962C8B-B14F-4D97-AF65-F5344CB8AC3E}">
        <p14:creationId xmlns:p14="http://schemas.microsoft.com/office/powerpoint/2010/main" val="3604945957"/>
      </p:ext>
    </p:extLst>
  </p:cSld>
  <p:clrMapOvr>
    <a:masterClrMapping/>
  </p:clrMapOvr>
  <p:transition spd="slow">
    <p:push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latin typeface="Calibri Light" charset="0"/>
              </a:rPr>
              <a:t>Another way to parallelize</a:t>
            </a:r>
            <a:endParaRPr lang="fr-FR"/>
          </a:p>
        </p:txBody>
      </p:sp>
      <p:sp>
        <p:nvSpPr>
          <p:cNvPr id="3" name="Espace réservé du contenu 2"/>
          <p:cNvSpPr>
            <a:spLocks noGrp="1"/>
          </p:cNvSpPr>
          <p:nvPr>
            <p:ph idx="1"/>
          </p:nvPr>
        </p:nvSpPr>
        <p:spPr/>
        <p:txBody>
          <a:bodyPr/>
          <a:lstStyle/>
          <a:p>
            <a:endParaRPr lang="fr-FR"/>
          </a:p>
          <a:p>
            <a:r>
              <a:rPr lang="en-US"/>
              <a:t>Message Passing Interface (MPI)</a:t>
            </a:r>
          </a:p>
          <a:p>
            <a:endParaRPr lang="fr-FR"/>
          </a:p>
          <a:p>
            <a:r>
              <a:rPr lang="en-US"/>
              <a:t>OpenMP</a:t>
            </a:r>
          </a:p>
          <a:p>
            <a:endParaRPr lang="fr-FR"/>
          </a:p>
          <a:p>
            <a:r>
              <a:rPr lang="en-US"/>
              <a:t>OpenACC</a:t>
            </a:r>
            <a:endParaRPr lang="fr-FR"/>
          </a:p>
        </p:txBody>
      </p:sp>
    </p:spTree>
    <p:extLst>
      <p:ext uri="{BB962C8B-B14F-4D97-AF65-F5344CB8AC3E}">
        <p14:creationId xmlns:p14="http://schemas.microsoft.com/office/powerpoint/2010/main" val="2176998706"/>
      </p:ext>
    </p:extLst>
  </p:cSld>
  <p:clrMapOvr>
    <a:masterClrMapping/>
  </p:clrMapOvr>
  <p:transition spd="slow">
    <p:push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MPI</a:t>
            </a:r>
          </a:p>
        </p:txBody>
      </p:sp>
      <p:sp>
        <p:nvSpPr>
          <p:cNvPr id="3" name="Espace réservé du contenu 2"/>
          <p:cNvSpPr>
            <a:spLocks noGrp="1"/>
          </p:cNvSpPr>
          <p:nvPr>
            <p:ph idx="1"/>
          </p:nvPr>
        </p:nvSpPr>
        <p:spPr>
          <a:xfrm>
            <a:off x="1582360" y="1825625"/>
            <a:ext cx="9771440" cy="4351338"/>
          </a:xfrm>
        </p:spPr>
        <p:txBody>
          <a:bodyPr/>
          <a:lstStyle/>
          <a:p>
            <a:endParaRPr lang="en-US"/>
          </a:p>
          <a:p>
            <a:r>
              <a:rPr lang="en-US"/>
              <a:t>Low-level solution</a:t>
            </a:r>
          </a:p>
          <a:p>
            <a:endParaRPr lang="en-US"/>
          </a:p>
          <a:p>
            <a:r>
              <a:rPr lang="en-US"/>
              <a:t>Allows synchronus or asynchronus communication</a:t>
            </a:r>
          </a:p>
          <a:p>
            <a:endParaRPr lang="en-US"/>
          </a:p>
          <a:p>
            <a:r>
              <a:rPr lang="en-US"/>
              <a:t>Uses messages to communicate between the process</a:t>
            </a:r>
            <a:endParaRPr lang="fr-FR"/>
          </a:p>
        </p:txBody>
      </p:sp>
    </p:spTree>
    <p:extLst>
      <p:ext uri="{BB962C8B-B14F-4D97-AF65-F5344CB8AC3E}">
        <p14:creationId xmlns:p14="http://schemas.microsoft.com/office/powerpoint/2010/main" val="1429009928"/>
      </p:ext>
    </p:extLst>
  </p:cSld>
  <p:clrMapOvr>
    <a:masterClrMapping/>
  </p:clrMapOvr>
  <p:transition spd="slow">
    <p:push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71500" indent="-571500">
              <a:buFont typeface="Arial" panose="020B0604020202020204" pitchFamily="34" charset="0"/>
              <a:buChar char="•"/>
            </a:pPr>
            <a:r>
              <a:rPr lang="fr-FR">
                <a:latin typeface="Calibri Light" charset="0"/>
              </a:rPr>
              <a:t>OpenMP / OpenACC </a:t>
            </a:r>
            <a:r>
              <a:rPr lang="fr-FR"/>
              <a:t/>
            </a:r>
            <a:br>
              <a:rPr lang="fr-FR"/>
            </a:br>
            <a:endParaRPr lang="fr-FR"/>
          </a:p>
        </p:txBody>
      </p:sp>
      <p:sp>
        <p:nvSpPr>
          <p:cNvPr id="3" name="Espace réservé du contenu 2"/>
          <p:cNvSpPr>
            <a:spLocks noGrp="1"/>
          </p:cNvSpPr>
          <p:nvPr>
            <p:ph sz="half" idx="1"/>
          </p:nvPr>
        </p:nvSpPr>
        <p:spPr/>
        <p:txBody>
          <a:bodyPr/>
          <a:lstStyle/>
          <a:p>
            <a:endParaRPr lang="fr-FR">
              <a:latin typeface="Calibri" charset="0"/>
            </a:endParaRPr>
          </a:p>
          <a:p>
            <a:r>
              <a:rPr lang="fr-FR">
                <a:latin typeface="Calibri" charset="0"/>
              </a:rPr>
              <a:t>Pre-compilation instructions</a:t>
            </a:r>
          </a:p>
          <a:p>
            <a:endParaRPr lang="fr-FR">
              <a:latin typeface="Calibri" charset="0"/>
            </a:endParaRPr>
          </a:p>
          <a:p>
            <a:r>
              <a:rPr lang="en-US">
                <a:latin typeface="Calibri" charset="0"/>
              </a:rPr>
              <a:t>Simple and quick to implement</a:t>
            </a:r>
          </a:p>
          <a:p>
            <a:endParaRPr lang="fr-FR">
              <a:latin typeface="Calibri" charset="0"/>
            </a:endParaRPr>
          </a:p>
          <a:p>
            <a:r>
              <a:rPr lang="fr-FR"/>
              <a:t>Just a </a:t>
            </a:r>
            <a:r>
              <a:rPr lang="en-US"/>
              <a:t>little less efficient than </a:t>
            </a:r>
            <a:r>
              <a:rPr lang="fr-FR"/>
              <a:t>other possibilites like CUDA</a:t>
            </a:r>
          </a:p>
        </p:txBody>
      </p:sp>
      <p:sp>
        <p:nvSpPr>
          <p:cNvPr id="4" name="Espace réservé du contenu 3"/>
          <p:cNvSpPr>
            <a:spLocks noGrp="1"/>
          </p:cNvSpPr>
          <p:nvPr>
            <p:ph sz="half" idx="2"/>
          </p:nvPr>
        </p:nvSpPr>
        <p:spPr/>
        <p:txBody>
          <a:bodyPr>
            <a:normAutofit lnSpcReduction="10000"/>
          </a:bodyPr>
          <a:lstStyle/>
          <a:p>
            <a:r>
              <a:rPr lang="en-US">
                <a:latin typeface="Calibri" charset="0"/>
              </a:rPr>
              <a:t>#pragma omp parallel for</a:t>
            </a:r>
            <a:br>
              <a:rPr lang="en-US">
                <a:latin typeface="Calibri" charset="0"/>
              </a:rPr>
            </a:br>
            <a:r>
              <a:rPr lang="en-US">
                <a:latin typeface="Calibri" charset="0"/>
              </a:rPr>
              <a:t>for(int i = 0; i &lt; 1 000 000; i++){</a:t>
            </a:r>
            <a:br>
              <a:rPr lang="en-US">
                <a:latin typeface="Calibri" charset="0"/>
              </a:rPr>
            </a:br>
            <a:r>
              <a:rPr lang="en-US">
                <a:latin typeface="Calibri" charset="0"/>
              </a:rPr>
              <a:t>    ...</a:t>
            </a:r>
            <a:br>
              <a:rPr lang="en-US">
                <a:latin typeface="Calibri" charset="0"/>
              </a:rPr>
            </a:br>
            <a:r>
              <a:rPr lang="en-US">
                <a:latin typeface="Calibri" charset="0"/>
              </a:rPr>
              <a:t>}</a:t>
            </a:r>
          </a:p>
          <a:p>
            <a:r>
              <a:rPr lang="en-US">
                <a:latin typeface="Calibri" charset="0"/>
              </a:rPr>
              <a:t>#pragma acc data copy(A), create(Anew) </a:t>
            </a:r>
            <a:br>
              <a:rPr lang="en-US">
                <a:latin typeface="Calibri" charset="0"/>
              </a:rPr>
            </a:br>
            <a:r>
              <a:rPr lang="en-US">
                <a:latin typeface="Calibri" charset="0"/>
              </a:rPr>
              <a:t>... </a:t>
            </a:r>
            <a:br>
              <a:rPr lang="en-US">
                <a:latin typeface="Calibri" charset="0"/>
              </a:rPr>
            </a:br>
            <a:r>
              <a:rPr lang="en-US">
                <a:latin typeface="Calibri" charset="0"/>
              </a:rPr>
              <a:t>#pragma acc kernels </a:t>
            </a:r>
            <a:br>
              <a:rPr lang="en-US">
                <a:latin typeface="Calibri" charset="0"/>
              </a:rPr>
            </a:br>
            <a:r>
              <a:rPr lang="en-US">
                <a:latin typeface="Calibri" charset="0"/>
              </a:rPr>
              <a:t>for(int i = 0; i &lt; 1 000 000; i++){ </a:t>
            </a:r>
            <a:br>
              <a:rPr lang="en-US">
                <a:latin typeface="Calibri" charset="0"/>
              </a:rPr>
            </a:br>
            <a:r>
              <a:rPr lang="en-US">
                <a:latin typeface="Calibri" charset="0"/>
              </a:rPr>
              <a:t>    ... </a:t>
            </a:r>
            <a:br>
              <a:rPr lang="en-US">
                <a:latin typeface="Calibri" charset="0"/>
              </a:rPr>
            </a:br>
            <a:r>
              <a:rPr lang="en-US">
                <a:latin typeface="Calibri" charset="0"/>
              </a:rPr>
              <a:t>} </a:t>
            </a:r>
            <a:endParaRPr lang="fr-FR">
              <a:latin typeface="Calibri" charset="0"/>
            </a:endParaRPr>
          </a:p>
        </p:txBody>
      </p:sp>
    </p:spTree>
    <p:extLst>
      <p:ext uri="{BB962C8B-B14F-4D97-AF65-F5344CB8AC3E}">
        <p14:creationId xmlns:p14="http://schemas.microsoft.com/office/powerpoint/2010/main" val="472477575"/>
      </p:ext>
    </p:extLst>
  </p:cSld>
  <p:clrMapOvr>
    <a:masterClrMapping/>
  </p:clrMapOvr>
  <p:transition spd="slow">
    <p:push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Chronology</a:t>
            </a: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245798102"/>
      </p:ext>
    </p:extLst>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Conclusion</a:t>
            </a:r>
          </a:p>
        </p:txBody>
      </p:sp>
      <p:sp>
        <p:nvSpPr>
          <p:cNvPr id="3" name="Espace réservé du contenu 2"/>
          <p:cNvSpPr>
            <a:spLocks noGrp="1"/>
          </p:cNvSpPr>
          <p:nvPr>
            <p:ph idx="1"/>
          </p:nvPr>
        </p:nvSpPr>
        <p:spPr>
          <a:xfrm>
            <a:off x="838200" y="1825625"/>
            <a:ext cx="5683208" cy="4351338"/>
          </a:xfrm>
        </p:spPr>
        <p:txBody>
          <a:bodyPr/>
          <a:lstStyle/>
          <a:p>
            <a:r>
              <a:rPr lang="fr-FR"/>
              <a:t>Implementation of an artificial intelligence for Arimaa, based on the Monte Carle Tree Search algorithm</a:t>
            </a:r>
          </a:p>
          <a:p>
            <a:r>
              <a:rPr lang="fr-FR"/>
              <a:t>Exploitation of </a:t>
            </a:r>
            <a:r>
              <a:rPr lang="en-US"/>
              <a:t>parallelization on a set of clusters of </a:t>
            </a:r>
            <a:r>
              <a:rPr lang="fr-FR"/>
              <a:t>multi-core machines</a:t>
            </a:r>
          </a:p>
          <a:p>
            <a:r>
              <a:rPr lang="fr-FR"/>
              <a:t>Creation of a user interface to test the algorithm against humans</a:t>
            </a:r>
          </a:p>
        </p:txBody>
      </p:sp>
      <p:pic>
        <p:nvPicPr>
          <p:cNvPr id="4" name="Image 3" descr="Dumbo.gif"/>
          <p:cNvPicPr>
            <a:picLocks noChangeAspect="1"/>
          </p:cNvPicPr>
          <p:nvPr/>
        </p:nvPicPr>
        <p:blipFill>
          <a:blip r:embed="rId3"/>
          <a:stretch>
            <a:fillRect/>
          </a:stretch>
        </p:blipFill>
        <p:spPr>
          <a:xfrm>
            <a:off x="8062267" y="815930"/>
            <a:ext cx="4316055" cy="4321316"/>
          </a:xfrm>
          <a:prstGeom prst="rect">
            <a:avLst/>
          </a:prstGeom>
        </p:spPr>
      </p:pic>
      <p:pic>
        <p:nvPicPr>
          <p:cNvPr id="5" name="Image 4" descr="Panpan.gif"/>
          <p:cNvPicPr>
            <a:picLocks noChangeAspect="1"/>
          </p:cNvPicPr>
          <p:nvPr/>
        </p:nvPicPr>
        <p:blipFill>
          <a:blip r:embed="rId4"/>
          <a:stretch>
            <a:fillRect/>
          </a:stretch>
        </p:blipFill>
        <p:spPr>
          <a:xfrm>
            <a:off x="6580684" y="3702759"/>
            <a:ext cx="1811904" cy="2159054"/>
          </a:xfrm>
          <a:prstGeom prst="rect">
            <a:avLst/>
          </a:prstGeom>
        </p:spPr>
      </p:pic>
    </p:spTree>
    <p:extLst>
      <p:ext uri="{BB962C8B-B14F-4D97-AF65-F5344CB8AC3E}">
        <p14:creationId xmlns:p14="http://schemas.microsoft.com/office/powerpoint/2010/main" val="596686804"/>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Basic rules</a:t>
            </a:r>
          </a:p>
        </p:txBody>
      </p:sp>
      <p:sp>
        <p:nvSpPr>
          <p:cNvPr id="6" name="Espace réservé du contenu 5"/>
          <p:cNvSpPr>
            <a:spLocks noGrp="1"/>
          </p:cNvSpPr>
          <p:nvPr>
            <p:ph idx="1"/>
          </p:nvPr>
        </p:nvSpPr>
        <p:spPr/>
        <p:txBody>
          <a:bodyPr/>
          <a:lstStyle/>
          <a:p>
            <a:r>
              <a:rPr lang="en-US"/>
              <a:t>Each player starts off with 16 pieces, as follows :</a:t>
            </a:r>
          </a:p>
          <a:p>
            <a:endParaRPr lang="en-US"/>
          </a:p>
          <a:p>
            <a:endParaRPr lang="en-US"/>
          </a:p>
          <a:p>
            <a:endParaRPr lang="en-US"/>
          </a:p>
          <a:p>
            <a:r>
              <a:rPr lang="en-US"/>
              <a:t>Each player disposes of 4 moves per turn</a:t>
            </a:r>
          </a:p>
          <a:p>
            <a:endParaRPr lang="en-US"/>
          </a:p>
          <a:p>
            <a:r>
              <a:rPr lang="en-US"/>
              <a:t>A win is achieved by having a rabbit reaching the opposite side of the board</a:t>
            </a:r>
            <a:endParaRPr lang="fr-FR"/>
          </a:p>
        </p:txBody>
      </p:sp>
      <p:pic>
        <p:nvPicPr>
          <p:cNvPr id="7" name="Image 6" descr="Pieces.png"/>
          <p:cNvPicPr>
            <a:picLocks noChangeAspect="1"/>
          </p:cNvPicPr>
          <p:nvPr/>
        </p:nvPicPr>
        <p:blipFill>
          <a:blip r:embed="rId3"/>
          <a:stretch>
            <a:fillRect/>
          </a:stretch>
        </p:blipFill>
        <p:spPr>
          <a:xfrm>
            <a:off x="775583" y="2585983"/>
            <a:ext cx="10670308" cy="1038793"/>
          </a:xfrm>
          <a:prstGeom prst="rect">
            <a:avLst/>
          </a:prstGeom>
        </p:spPr>
      </p:pic>
    </p:spTree>
    <p:extLst>
      <p:ext uri="{BB962C8B-B14F-4D97-AF65-F5344CB8AC3E}">
        <p14:creationId xmlns:p14="http://schemas.microsoft.com/office/powerpoint/2010/main" val="1136190268"/>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Displacement</a:t>
            </a:r>
          </a:p>
        </p:txBody>
      </p:sp>
      <p:pic>
        <p:nvPicPr>
          <p:cNvPr id="4" name="Espace réservé du contenu 3" descr="Displace.png"/>
          <p:cNvPicPr>
            <a:picLocks noGrp="1" noChangeAspect="1"/>
          </p:cNvPicPr>
          <p:nvPr>
            <p:ph idx="1"/>
          </p:nvPr>
        </p:nvPicPr>
        <p:blipFill>
          <a:blip r:embed="rId3"/>
          <a:stretch>
            <a:fillRect/>
          </a:stretch>
        </p:blipFill>
        <p:spPr>
          <a:xfrm>
            <a:off x="5561719" y="987425"/>
            <a:ext cx="5415138" cy="4873625"/>
          </a:xfrm>
        </p:spPr>
      </p:pic>
      <p:sp>
        <p:nvSpPr>
          <p:cNvPr id="6" name="Espace réservé du texte 5"/>
          <p:cNvSpPr>
            <a:spLocks noGrp="1"/>
          </p:cNvSpPr>
          <p:nvPr>
            <p:ph type="body" sz="half" idx="2"/>
          </p:nvPr>
        </p:nvSpPr>
        <p:spPr/>
        <p:txBody>
          <a:bodyPr/>
          <a:lstStyle/>
          <a:p>
            <a:r>
              <a:rPr lang="en-US"/>
              <a:t>Any piece can push or pull an adjacent enemy piece, if said piece is weaker.</a:t>
            </a:r>
            <a:endParaRPr lang="fr-FR"/>
          </a:p>
        </p:txBody>
      </p:sp>
    </p:spTree>
    <p:extLst>
      <p:ext uri="{BB962C8B-B14F-4D97-AF65-F5344CB8AC3E}">
        <p14:creationId xmlns:p14="http://schemas.microsoft.com/office/powerpoint/2010/main" val="1501916166"/>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Freezing</a:t>
            </a:r>
          </a:p>
        </p:txBody>
      </p:sp>
      <p:pic>
        <p:nvPicPr>
          <p:cNvPr id="4" name="Espace réservé du contenu 3" descr="Freeze.png"/>
          <p:cNvPicPr>
            <a:picLocks noGrp="1" noChangeAspect="1"/>
          </p:cNvPicPr>
          <p:nvPr>
            <p:ph idx="1"/>
          </p:nvPr>
        </p:nvPicPr>
        <p:blipFill>
          <a:blip r:embed="rId3"/>
          <a:stretch>
            <a:fillRect/>
          </a:stretch>
        </p:blipFill>
        <p:spPr>
          <a:xfrm>
            <a:off x="5183188" y="2335568"/>
            <a:ext cx="6172200" cy="2177338"/>
          </a:xfrm>
        </p:spPr>
      </p:pic>
      <p:sp>
        <p:nvSpPr>
          <p:cNvPr id="6" name="Espace réservé du texte 5"/>
          <p:cNvSpPr>
            <a:spLocks noGrp="1"/>
          </p:cNvSpPr>
          <p:nvPr>
            <p:ph type="body" sz="half" idx="2"/>
          </p:nvPr>
        </p:nvSpPr>
        <p:spPr/>
        <p:txBody>
          <a:bodyPr/>
          <a:lstStyle/>
          <a:p>
            <a:r>
              <a:rPr lang="en-US"/>
              <a:t>A piece standing next to a stronger enemy piece cannot move unless there is an ally piece beside it.</a:t>
            </a:r>
            <a:endParaRPr lang="fr-FR"/>
          </a:p>
        </p:txBody>
      </p:sp>
    </p:spTree>
    <p:extLst>
      <p:ext uri="{BB962C8B-B14F-4D97-AF65-F5344CB8AC3E}">
        <p14:creationId xmlns:p14="http://schemas.microsoft.com/office/powerpoint/2010/main" val="2846335272"/>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The rules: Traps</a:t>
            </a:r>
          </a:p>
        </p:txBody>
      </p:sp>
      <p:pic>
        <p:nvPicPr>
          <p:cNvPr id="4" name="Espace réservé du contenu 3" descr="Trap.png"/>
          <p:cNvPicPr>
            <a:picLocks noGrp="1" noChangeAspect="1"/>
          </p:cNvPicPr>
          <p:nvPr>
            <p:ph idx="1"/>
          </p:nvPr>
        </p:nvPicPr>
        <p:blipFill>
          <a:blip r:embed="rId3"/>
          <a:stretch>
            <a:fillRect/>
          </a:stretch>
        </p:blipFill>
        <p:spPr>
          <a:xfrm>
            <a:off x="5811495" y="2395394"/>
            <a:ext cx="4915586" cy="2057687"/>
          </a:xfrm>
        </p:spPr>
      </p:pic>
      <p:sp>
        <p:nvSpPr>
          <p:cNvPr id="5" name="Espace réservé du texte 4"/>
          <p:cNvSpPr>
            <a:spLocks noGrp="1"/>
          </p:cNvSpPr>
          <p:nvPr>
            <p:ph type="body" sz="half" idx="2"/>
          </p:nvPr>
        </p:nvSpPr>
        <p:spPr/>
        <p:txBody>
          <a:bodyPr/>
          <a:lstStyle/>
          <a:p>
            <a:r>
              <a:rPr lang="en-US"/>
              <a:t>Each piece standing on a trap dies, unless there is an ally piece beside it.</a:t>
            </a:r>
            <a:endParaRPr lang="fr-FR"/>
          </a:p>
        </p:txBody>
      </p:sp>
    </p:spTree>
    <p:extLst>
      <p:ext uri="{BB962C8B-B14F-4D97-AF65-F5344CB8AC3E}">
        <p14:creationId xmlns:p14="http://schemas.microsoft.com/office/powerpoint/2010/main" val="3034041398"/>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a:t>The rules</a:t>
            </a:r>
          </a:p>
        </p:txBody>
      </p:sp>
      <p:sp>
        <p:nvSpPr>
          <p:cNvPr id="6" name="Espace réservé du contenu 5"/>
          <p:cNvSpPr>
            <a:spLocks noGrp="1"/>
          </p:cNvSpPr>
          <p:nvPr>
            <p:ph idx="1"/>
          </p:nvPr>
        </p:nvSpPr>
        <p:spPr/>
        <p:txBody>
          <a:bodyPr/>
          <a:lstStyle/>
          <a:p>
            <a:pPr marL="0" indent="0">
              <a:buNone/>
            </a:pPr>
            <a:endParaRPr lang="fr-FR"/>
          </a:p>
          <a:p>
            <a:pPr marL="0" indent="0">
              <a:buNone/>
            </a:pPr>
            <a:r>
              <a:rPr lang="fr-FR"/>
              <a:t>That's it !</a:t>
            </a:r>
          </a:p>
          <a:p>
            <a:pPr marL="0" indent="0">
              <a:buNone/>
            </a:pPr>
            <a:r>
              <a:rPr lang="fr-FR"/>
              <a:t>Simple isn't it ?</a:t>
            </a:r>
          </a:p>
          <a:p>
            <a:pPr marL="0" indent="0">
              <a:buNone/>
            </a:pPr>
            <a:r>
              <a:rPr lang="fr-FR"/>
              <a:t>But not for computers.</a:t>
            </a:r>
          </a:p>
        </p:txBody>
      </p:sp>
      <p:pic>
        <p:nvPicPr>
          <p:cNvPr id="7" name="Image 6" descr="computer thinking.jpg"/>
          <p:cNvPicPr>
            <a:picLocks noChangeAspect="1"/>
          </p:cNvPicPr>
          <p:nvPr/>
        </p:nvPicPr>
        <p:blipFill>
          <a:blip r:embed="rId3"/>
          <a:stretch>
            <a:fillRect/>
          </a:stretch>
        </p:blipFill>
        <p:spPr>
          <a:xfrm flipH="1">
            <a:off x="6363465" y="2474540"/>
            <a:ext cx="2743200" cy="2324745"/>
          </a:xfrm>
          <a:prstGeom prst="rect">
            <a:avLst/>
          </a:prstGeom>
        </p:spPr>
      </p:pic>
    </p:spTree>
    <p:extLst>
      <p:ext uri="{BB962C8B-B14F-4D97-AF65-F5344CB8AC3E}">
        <p14:creationId xmlns:p14="http://schemas.microsoft.com/office/powerpoint/2010/main" val="3282854499"/>
      </p:ext>
    </p:extLst>
  </p:cSld>
  <p:clrMapOvr>
    <a:masterClrMapping/>
  </p:clrMapOvr>
  <p:transition spd="slow">
    <p:push dir="r"/>
  </p:transition>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0</Words>
  <Application>Microsoft Office PowerPoint</Application>
  <PresentationFormat>Grand écran</PresentationFormat>
  <Paragraphs>0</Paragraphs>
  <Slides>45</Slides>
  <Notes>45</Notes>
  <HiddenSlides>1</HiddenSlides>
  <MMClips>0</MMClips>
  <ScaleCrop>false</ScaleCrop>
  <HeadingPairs>
    <vt:vector size="4" baseType="variant">
      <vt:variant>
        <vt:lpstr>Thème</vt:lpstr>
      </vt:variant>
      <vt:variant>
        <vt:i4>1</vt:i4>
      </vt:variant>
      <vt:variant>
        <vt:lpstr>Titres des diapositives</vt:lpstr>
      </vt:variant>
      <vt:variant>
        <vt:i4>45</vt:i4>
      </vt:variant>
    </vt:vector>
  </HeadingPairs>
  <TitlesOfParts>
    <vt:vector size="46" baseType="lpstr">
      <vt:lpstr>Thème Office</vt:lpstr>
      <vt:lpstr>Project Presentation</vt:lpstr>
      <vt:lpstr>Introduction</vt:lpstr>
      <vt:lpstr>Project Presentation</vt:lpstr>
      <vt:lpstr>Arimaa : the Game</vt:lpstr>
      <vt:lpstr>The rules: Basic rules</vt:lpstr>
      <vt:lpstr>The rules: Displacement</vt:lpstr>
      <vt:lpstr>The rules: Freezing</vt:lpstr>
      <vt:lpstr>The rules: Traps</vt:lpstr>
      <vt:lpstr>The rules</vt:lpstr>
      <vt:lpstr>Search tree</vt:lpstr>
      <vt:lpstr>Search tree</vt:lpstr>
      <vt:lpstr>Présentation PowerPoint</vt:lpstr>
      <vt:lpstr>Monte Carlo Method</vt:lpstr>
      <vt:lpstr>Monte Carlo Method</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MCTS algorithm</vt:lpstr>
      <vt:lpstr>Node selection: UCT Function</vt:lpstr>
      <vt:lpstr>Parallelization methods</vt:lpstr>
      <vt:lpstr>General Architecture</vt:lpstr>
      <vt:lpstr>General Architecture</vt:lpstr>
      <vt:lpstr>General Architecture</vt:lpstr>
      <vt:lpstr>General Architecture</vt:lpstr>
      <vt:lpstr>General Architecture</vt:lpstr>
      <vt:lpstr>MCTS algorithm's features</vt:lpstr>
      <vt:lpstr>Development Methodologies</vt:lpstr>
      <vt:lpstr>Key Areas:</vt:lpstr>
      <vt:lpstr>Présentation PowerPoint</vt:lpstr>
      <vt:lpstr>Planning Poker Estimation Technique </vt:lpstr>
      <vt:lpstr>hardware specification</vt:lpstr>
      <vt:lpstr>C++ Actor model (CAF)</vt:lpstr>
      <vt:lpstr>Another way to parallelize</vt:lpstr>
      <vt:lpstr>MPI</vt:lpstr>
      <vt:lpstr>OpenMP / OpenACC  </vt:lpstr>
      <vt:lpstr>Chronology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Petr Barborik</dc:creator>
  <cp:lastModifiedBy>Petr Barborik</cp:lastModifiedBy>
  <cp:revision>38</cp:revision>
  <dcterms:created xsi:type="dcterms:W3CDTF">2013-08-01T12:25:05Z</dcterms:created>
  <dcterms:modified xsi:type="dcterms:W3CDTF">2014-12-16T13:25:54Z</dcterms:modified>
</cp:coreProperties>
</file>